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charts/chart2.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921" r:id="rId2"/>
    <p:sldId id="922" r:id="rId3"/>
    <p:sldId id="979" r:id="rId4"/>
    <p:sldId id="1021" r:id="rId5"/>
    <p:sldId id="1009" r:id="rId6"/>
    <p:sldId id="1010" r:id="rId7"/>
    <p:sldId id="1011" r:id="rId8"/>
    <p:sldId id="1012" r:id="rId9"/>
    <p:sldId id="1013" r:id="rId10"/>
    <p:sldId id="1014" r:id="rId11"/>
    <p:sldId id="1019" r:id="rId12"/>
    <p:sldId id="1007" r:id="rId13"/>
    <p:sldId id="1008" r:id="rId14"/>
    <p:sldId id="1003" r:id="rId15"/>
    <p:sldId id="1015" r:id="rId16"/>
    <p:sldId id="1016" r:id="rId17"/>
    <p:sldId id="1005" r:id="rId18"/>
    <p:sldId id="1002" r:id="rId19"/>
    <p:sldId id="1006" r:id="rId20"/>
    <p:sldId id="1017" r:id="rId21"/>
    <p:sldId id="1018" r:id="rId22"/>
    <p:sldId id="1020" r:id="rId23"/>
    <p:sldId id="971" r:id="rId24"/>
  </p:sldIdLst>
  <p:sldSz cx="9144000" cy="6858000" type="screen4x3"/>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ynee Bradley" initials="LB" lastIdx="28" clrIdx="0"/>
  <p:cmAuthor id="1" name="Deena Burjorjee dburjorjee" initials="DB" lastIdx="1" clrIdx="1"/>
  <p:cmAuthor id="2" name="cgerteiser" initials="c" lastIdx="20" clrIdx="2"/>
  <p:cmAuthor id="3" name="Patrick Kelley" initials="PK" lastIdx="17" clrIdx="3"/>
  <p:cmAuthor id="4" name="yOlteanu" initials="y" lastIdx="10" clrIdx="4"/>
  <p:cmAuthor id="5" name="Yasmin Olteanu" initials="YO" lastIdx="1" clrIdx="5"/>
  <p:cmAuthor id="6" name="Author" initials="A" lastIdx="2" clrIdx="6"/>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0000"/>
    <a:srgbClr val="008000"/>
    <a:srgbClr val="FDEEE7"/>
    <a:srgbClr val="FCDBCC"/>
    <a:srgbClr val="D0FE6A"/>
    <a:srgbClr val="B66813"/>
    <a:srgbClr val="F9B495"/>
    <a:srgbClr val="FDE9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35" autoAdjust="0"/>
    <p:restoredTop sz="90860" autoAdjust="0"/>
  </p:normalViewPr>
  <p:slideViewPr>
    <p:cSldViewPr snapToGrid="0">
      <p:cViewPr>
        <p:scale>
          <a:sx n="69" d="100"/>
          <a:sy n="69" d="100"/>
        </p:scale>
        <p:origin x="-1493" y="-1066"/>
      </p:cViewPr>
      <p:guideLst>
        <p:guide orient="horz" pos="864"/>
        <p:guide pos="2880"/>
      </p:guideLst>
    </p:cSldViewPr>
  </p:slideViewPr>
  <p:notesTextViewPr>
    <p:cViewPr>
      <p:scale>
        <a:sx n="100" d="100"/>
        <a:sy n="100" d="100"/>
      </p:scale>
      <p:origin x="0" y="0"/>
    </p:cViewPr>
  </p:notesTextViewPr>
  <p:sorterViewPr>
    <p:cViewPr>
      <p:scale>
        <a:sx n="55" d="100"/>
        <a:sy n="55" d="100"/>
      </p:scale>
      <p:origin x="0" y="0"/>
    </p:cViewPr>
  </p:sorterViewPr>
  <p:notesViewPr>
    <p:cSldViewPr snapToGrid="0">
      <p:cViewPr varScale="1">
        <p:scale>
          <a:sx n="51" d="100"/>
          <a:sy n="51" d="100"/>
        </p:scale>
        <p:origin x="-2982" y="-96"/>
      </p:cViewPr>
      <p:guideLst>
        <p:guide orient="horz" pos="3129"/>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argaretelise\Dropbox\MCWG\CataloguevMER.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argaretelise\Dropbox\MCWG\CataloguevME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2200" b="1" i="0" u="none" strike="noStrike" kern="1200" baseline="0">
                <a:solidFill>
                  <a:schemeClr val="dk1">
                    <a:lumMod val="75000"/>
                    <a:lumOff val="25000"/>
                  </a:schemeClr>
                </a:solidFill>
                <a:latin typeface="+mn-lt"/>
                <a:ea typeface="+mn-ea"/>
                <a:cs typeface="+mn-cs"/>
              </a:defRPr>
            </a:pPr>
            <a:r>
              <a:rPr lang="en-US"/>
              <a:t>COMPONENTES DE LA INVESTIGACIÓN</a:t>
            </a:r>
            <a:endParaRPr lang="en-US" dirty="0"/>
          </a:p>
        </c:rich>
      </c:tx>
      <c:layout/>
      <c:overlay val="0"/>
      <c:spPr>
        <a:noFill/>
        <a:ln>
          <a:noFill/>
        </a:ln>
        <a:effectLst/>
      </c:spPr>
    </c:title>
    <c:autoTitleDeleted val="0"/>
    <c:plotArea>
      <c:layout/>
      <c:barChart>
        <c:barDir val="bar"/>
        <c:grouping val="clustered"/>
        <c:varyColors val="0"/>
        <c:ser>
          <c:idx val="0"/>
          <c:order val="0"/>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p="http://schemas.openxmlformats.org/presentationml/2006/main" xmlns:a14="http://schemas.microsoft.com/office/drawing/2010/main" xmlns:mc="http://schemas.openxmlformats.org/markup-compatibility/2006">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Tables!$A$2:$K$2</c:f>
              <c:strCache>
                <c:ptCount val="11"/>
                <c:pt idx="0">
                  <c:v>Baseline</c:v>
                </c:pt>
                <c:pt idx="1">
                  <c:v>Midline</c:v>
                </c:pt>
                <c:pt idx="2">
                  <c:v>Endline</c:v>
                </c:pt>
                <c:pt idx="3">
                  <c:v>Other data</c:v>
                </c:pt>
                <c:pt idx="4">
                  <c:v>FGD</c:v>
                </c:pt>
                <c:pt idx="5">
                  <c:v>Bank records</c:v>
                </c:pt>
                <c:pt idx="6">
                  <c:v>KII</c:v>
                </c:pt>
                <c:pt idx="7">
                  <c:v>Lit Review</c:v>
                </c:pt>
                <c:pt idx="8">
                  <c:v>Control group</c:v>
                </c:pt>
                <c:pt idx="9">
                  <c:v>Qual. survey</c:v>
                </c:pt>
                <c:pt idx="10">
                  <c:v>Quant. survey</c:v>
                </c:pt>
              </c:strCache>
            </c:strRef>
          </c:cat>
          <c:val>
            <c:numRef>
              <c:f>Tables!$A$3:$K$3</c:f>
              <c:numCache>
                <c:formatCode>General</c:formatCode>
                <c:ptCount val="11"/>
                <c:pt idx="0">
                  <c:v>24</c:v>
                </c:pt>
                <c:pt idx="1">
                  <c:v>4</c:v>
                </c:pt>
                <c:pt idx="2">
                  <c:v>25</c:v>
                </c:pt>
                <c:pt idx="3">
                  <c:v>1</c:v>
                </c:pt>
                <c:pt idx="4">
                  <c:v>15</c:v>
                </c:pt>
                <c:pt idx="5">
                  <c:v>16</c:v>
                </c:pt>
                <c:pt idx="6">
                  <c:v>16</c:v>
                </c:pt>
                <c:pt idx="7">
                  <c:v>27</c:v>
                </c:pt>
                <c:pt idx="8">
                  <c:v>30</c:v>
                </c:pt>
                <c:pt idx="9">
                  <c:v>15</c:v>
                </c:pt>
                <c:pt idx="10">
                  <c:v>44</c:v>
                </c:pt>
              </c:numCache>
            </c:numRef>
          </c:val>
        </c:ser>
        <c:dLbls>
          <c:showLegendKey val="0"/>
          <c:showVal val="1"/>
          <c:showCatName val="0"/>
          <c:showSerName val="0"/>
          <c:showPercent val="0"/>
          <c:showBubbleSize val="0"/>
        </c:dLbls>
        <c:gapWidth val="65"/>
        <c:axId val="42913792"/>
        <c:axId val="42915328"/>
      </c:barChart>
      <c:catAx>
        <c:axId val="42913792"/>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lang="en-US" sz="1197" b="0" i="0" u="none" strike="noStrike" kern="1200" cap="all" baseline="0">
                <a:solidFill>
                  <a:schemeClr val="dk1">
                    <a:lumMod val="75000"/>
                    <a:lumOff val="25000"/>
                  </a:schemeClr>
                </a:solidFill>
                <a:latin typeface="+mn-lt"/>
                <a:ea typeface="+mn-ea"/>
                <a:cs typeface="+mn-cs"/>
              </a:defRPr>
            </a:pPr>
            <a:endParaRPr lang="en-US"/>
          </a:p>
        </c:txPr>
        <c:crossAx val="42915328"/>
        <c:crosses val="autoZero"/>
        <c:auto val="1"/>
        <c:lblAlgn val="ctr"/>
        <c:lblOffset val="100"/>
        <c:noMultiLvlLbl val="0"/>
      </c:catAx>
      <c:valAx>
        <c:axId val="42915328"/>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1197" b="0" i="0" u="none" strike="noStrike" kern="1200" baseline="0">
                <a:solidFill>
                  <a:schemeClr val="dk1">
                    <a:lumMod val="75000"/>
                    <a:lumOff val="25000"/>
                  </a:schemeClr>
                </a:solidFill>
                <a:latin typeface="+mn-lt"/>
                <a:ea typeface="+mn-ea"/>
                <a:cs typeface="+mn-cs"/>
              </a:defRPr>
            </a:pPr>
            <a:endParaRPr lang="en-US"/>
          </a:p>
        </c:txPr>
        <c:crossAx val="42913792"/>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2200" b="1" i="0" u="none" strike="noStrike" kern="1200" baseline="0">
                <a:solidFill>
                  <a:schemeClr val="dk1">
                    <a:lumMod val="75000"/>
                    <a:lumOff val="25000"/>
                  </a:schemeClr>
                </a:solidFill>
                <a:latin typeface="+mn-lt"/>
                <a:ea typeface="+mn-ea"/>
                <a:cs typeface="+mn-cs"/>
              </a:defRPr>
            </a:pPr>
            <a:r>
              <a:rPr lang="en-US"/>
              <a:t>INDICADORES</a:t>
            </a:r>
          </a:p>
        </c:rich>
      </c:tx>
      <c:layout/>
      <c:overlay val="0"/>
      <c:spPr>
        <a:noFill/>
        <a:ln>
          <a:noFill/>
        </a:ln>
        <a:effectLst/>
      </c:spPr>
    </c:title>
    <c:autoTitleDeleted val="0"/>
    <c:plotArea>
      <c:layout/>
      <c:barChart>
        <c:barDir val="bar"/>
        <c:grouping val="clustered"/>
        <c:varyColors val="0"/>
        <c:ser>
          <c:idx val="0"/>
          <c:order val="0"/>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p="http://schemas.openxmlformats.org/presentationml/2006/main" xmlns:a14="http://schemas.microsoft.com/office/drawing/2010/main" xmlns:mc="http://schemas.openxmlformats.org/markup-compatibility/2006">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Tables!$M$2:$AE$2</c:f>
              <c:strCache>
                <c:ptCount val="19"/>
                <c:pt idx="0">
                  <c:v>Child growth</c:v>
                </c:pt>
                <c:pt idx="1">
                  <c:v>Social capital</c:v>
                </c:pt>
                <c:pt idx="2">
                  <c:v>Nutrition</c:v>
                </c:pt>
                <c:pt idx="3">
                  <c:v>Shocks / coping mechs</c:v>
                </c:pt>
                <c:pt idx="4">
                  <c:v>Personal view of ec'c standing</c:v>
                </c:pt>
                <c:pt idx="5">
                  <c:v>Farming (business)</c:v>
                </c:pt>
                <c:pt idx="6">
                  <c:v>Food security</c:v>
                </c:pt>
                <c:pt idx="7">
                  <c:v>Savings</c:v>
                </c:pt>
                <c:pt idx="8">
                  <c:v>Empowerment</c:v>
                </c:pt>
                <c:pt idx="9">
                  <c:v>Poverty status</c:v>
                </c:pt>
                <c:pt idx="10">
                  <c:v>Poverty outreach</c:v>
                </c:pt>
                <c:pt idx="11">
                  <c:v>Fin literacy</c:v>
                </c:pt>
                <c:pt idx="12">
                  <c:v>Experience with MF programs</c:v>
                </c:pt>
                <c:pt idx="13">
                  <c:v>Business (non-farming)</c:v>
                </c:pt>
                <c:pt idx="14">
                  <c:v>Health</c:v>
                </c:pt>
                <c:pt idx="15">
                  <c:v>Well-being</c:v>
                </c:pt>
                <c:pt idx="16">
                  <c:v>Income</c:v>
                </c:pt>
                <c:pt idx="17">
                  <c:v>Education</c:v>
                </c:pt>
                <c:pt idx="18">
                  <c:v>Assets</c:v>
                </c:pt>
              </c:strCache>
            </c:strRef>
          </c:cat>
          <c:val>
            <c:numRef>
              <c:f>Tables!$M$3:$AE$3</c:f>
              <c:numCache>
                <c:formatCode>General</c:formatCode>
                <c:ptCount val="19"/>
                <c:pt idx="0">
                  <c:v>3</c:v>
                </c:pt>
                <c:pt idx="1">
                  <c:v>10</c:v>
                </c:pt>
                <c:pt idx="2">
                  <c:v>10</c:v>
                </c:pt>
                <c:pt idx="3">
                  <c:v>14</c:v>
                </c:pt>
                <c:pt idx="4">
                  <c:v>10</c:v>
                </c:pt>
                <c:pt idx="5">
                  <c:v>15</c:v>
                </c:pt>
                <c:pt idx="6">
                  <c:v>25</c:v>
                </c:pt>
                <c:pt idx="7">
                  <c:v>23</c:v>
                </c:pt>
                <c:pt idx="8">
                  <c:v>17</c:v>
                </c:pt>
                <c:pt idx="9">
                  <c:v>14</c:v>
                </c:pt>
                <c:pt idx="10">
                  <c:v>4</c:v>
                </c:pt>
                <c:pt idx="11">
                  <c:v>7</c:v>
                </c:pt>
                <c:pt idx="12">
                  <c:v>16</c:v>
                </c:pt>
                <c:pt idx="13">
                  <c:v>29</c:v>
                </c:pt>
                <c:pt idx="14">
                  <c:v>30</c:v>
                </c:pt>
                <c:pt idx="15">
                  <c:v>11</c:v>
                </c:pt>
                <c:pt idx="16">
                  <c:v>28</c:v>
                </c:pt>
                <c:pt idx="17">
                  <c:v>31</c:v>
                </c:pt>
                <c:pt idx="18">
                  <c:v>6</c:v>
                </c:pt>
              </c:numCache>
            </c:numRef>
          </c:val>
        </c:ser>
        <c:dLbls>
          <c:showLegendKey val="0"/>
          <c:showVal val="1"/>
          <c:showCatName val="0"/>
          <c:showSerName val="0"/>
          <c:showPercent val="0"/>
          <c:showBubbleSize val="0"/>
        </c:dLbls>
        <c:gapWidth val="65"/>
        <c:axId val="43520000"/>
        <c:axId val="43521536"/>
      </c:barChart>
      <c:catAx>
        <c:axId val="43520000"/>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lang="en-US" sz="1197" b="0" i="0" u="none" strike="noStrike" kern="1200" cap="all" baseline="0">
                <a:solidFill>
                  <a:schemeClr val="dk1">
                    <a:lumMod val="75000"/>
                    <a:lumOff val="25000"/>
                  </a:schemeClr>
                </a:solidFill>
                <a:latin typeface="+mn-lt"/>
                <a:ea typeface="+mn-ea"/>
                <a:cs typeface="+mn-cs"/>
              </a:defRPr>
            </a:pPr>
            <a:endParaRPr lang="en-US"/>
          </a:p>
        </c:txPr>
        <c:crossAx val="43521536"/>
        <c:crosses val="autoZero"/>
        <c:auto val="1"/>
        <c:lblAlgn val="ctr"/>
        <c:lblOffset val="100"/>
        <c:noMultiLvlLbl val="0"/>
      </c:catAx>
      <c:valAx>
        <c:axId val="43521536"/>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1197" b="0" i="0" u="none" strike="noStrike" kern="1200" baseline="0">
                <a:solidFill>
                  <a:schemeClr val="dk1">
                    <a:lumMod val="75000"/>
                    <a:lumOff val="25000"/>
                  </a:schemeClr>
                </a:solidFill>
                <a:latin typeface="+mn-lt"/>
                <a:ea typeface="+mn-ea"/>
                <a:cs typeface="+mn-cs"/>
              </a:defRPr>
            </a:pPr>
            <a:endParaRPr lang="en-US"/>
          </a:p>
        </c:txPr>
        <c:crossAx val="43520000"/>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917016-E4AE-4FF1-8EAD-0B77B9A62080}" type="doc">
      <dgm:prSet loTypeId="urn:microsoft.com/office/officeart/2005/8/layout/lProcess3" loCatId="process" qsTypeId="urn:microsoft.com/office/officeart/2005/8/quickstyle/3d1" qsCatId="3D" csTypeId="urn:microsoft.com/office/officeart/2005/8/colors/accent0_3" csCatId="mainScheme" phldr="1"/>
      <dgm:spPr/>
      <dgm:t>
        <a:bodyPr/>
        <a:lstStyle/>
        <a:p>
          <a:endParaRPr lang="en-US"/>
        </a:p>
      </dgm:t>
    </dgm:pt>
    <dgm:pt modelId="{218DA5CA-DD0D-481B-835E-69AB64717741}">
      <dgm:prSet phldrT="[Text]" custT="1"/>
      <dgm:spPr/>
      <dgm:t>
        <a:bodyPr/>
        <a:lstStyle/>
        <a:p>
          <a:r>
            <a:rPr lang="en-US" sz="1400" b="1" dirty="0">
              <a:latin typeface="Garamond" pitchFamily="18" charset="0"/>
            </a:rPr>
            <a:t>Acceso a servicios financieros y su uso: </a:t>
          </a:r>
          <a:r>
            <a:rPr lang="en-US" sz="1400" dirty="0">
              <a:latin typeface="Garamond" pitchFamily="18" charset="0"/>
            </a:rPr>
            <a:t>préstamos; seguro; ahorro; pagos; préstamos y ahorros en salud</a:t>
          </a:r>
        </a:p>
      </dgm:t>
    </dgm:pt>
    <dgm:pt modelId="{492DF370-E3AB-4498-AEAD-8D8FC3596790}" type="parTrans" cxnId="{E95A1621-AAF4-4615-ABDE-6FDBD37E1187}">
      <dgm:prSet/>
      <dgm:spPr/>
      <dgm:t>
        <a:bodyPr/>
        <a:lstStyle/>
        <a:p>
          <a:endParaRPr lang="en-US" sz="1400">
            <a:latin typeface="Garamond" pitchFamily="18" charset="0"/>
          </a:endParaRPr>
        </a:p>
      </dgm:t>
    </dgm:pt>
    <dgm:pt modelId="{0191FC6C-7E41-4201-8F1B-6957C24D62F1}" type="sibTrans" cxnId="{E95A1621-AAF4-4615-ABDE-6FDBD37E1187}">
      <dgm:prSet/>
      <dgm:spPr/>
      <dgm:t>
        <a:bodyPr/>
        <a:lstStyle/>
        <a:p>
          <a:endParaRPr lang="en-US" sz="1400">
            <a:latin typeface="Garamond" pitchFamily="18" charset="0"/>
          </a:endParaRPr>
        </a:p>
      </dgm:t>
    </dgm:pt>
    <dgm:pt modelId="{4099A769-6F5C-4669-8CAA-D436D8CA60F6}">
      <dgm:prSet phldrT="[Text]" custT="1"/>
      <dgm:spPr/>
      <dgm:t>
        <a:bodyPr/>
        <a:lstStyle/>
        <a:p>
          <a:r>
            <a:rPr lang="en-US" sz="1400" dirty="0">
              <a:latin typeface="Garamond" pitchFamily="18" charset="0"/>
            </a:rPr>
            <a:t>Aumento en los ingresos</a:t>
          </a:r>
        </a:p>
        <a:p>
          <a:r>
            <a:rPr lang="en-US" sz="1400" dirty="0" smtClean="0">
              <a:latin typeface="Garamond" pitchFamily="18" charset="0"/>
            </a:rPr>
            <a:t>Uniformidad del consumo</a:t>
          </a:r>
          <a:endParaRPr lang="x-none" sz="1400" dirty="0">
            <a:latin typeface="Garamond" pitchFamily="18" charset="0"/>
          </a:endParaRPr>
        </a:p>
        <a:p>
          <a:r>
            <a:rPr lang="en-US" sz="1400" dirty="0">
              <a:latin typeface="Garamond" pitchFamily="18" charset="0"/>
            </a:rPr>
            <a:t>Adaptación a los choques </a:t>
          </a:r>
        </a:p>
      </dgm:t>
    </dgm:pt>
    <dgm:pt modelId="{17AA77CF-347F-4121-AFB8-54CE0E377BF1}" type="parTrans" cxnId="{7B4417D9-B887-4BDE-B7F7-209AAD539108}">
      <dgm:prSet/>
      <dgm:spPr/>
      <dgm:t>
        <a:bodyPr/>
        <a:lstStyle/>
        <a:p>
          <a:endParaRPr lang="en-US" sz="1400">
            <a:latin typeface="Garamond" pitchFamily="18" charset="0"/>
          </a:endParaRPr>
        </a:p>
      </dgm:t>
    </dgm:pt>
    <dgm:pt modelId="{2867BC63-2272-4393-BA6F-C59DE9090F9F}" type="sibTrans" cxnId="{7B4417D9-B887-4BDE-B7F7-209AAD539108}">
      <dgm:prSet/>
      <dgm:spPr/>
      <dgm:t>
        <a:bodyPr/>
        <a:lstStyle/>
        <a:p>
          <a:endParaRPr lang="en-US" sz="1400">
            <a:latin typeface="Garamond" pitchFamily="18" charset="0"/>
          </a:endParaRPr>
        </a:p>
      </dgm:t>
    </dgm:pt>
    <dgm:pt modelId="{46B4B949-185A-44AA-A9A2-4EF0E134F832}">
      <dgm:prSet phldrT="[Text]" custT="1"/>
      <dgm:spPr/>
      <dgm:t>
        <a:bodyPr/>
        <a:lstStyle/>
        <a:p>
          <a:r>
            <a:rPr lang="en-US" sz="1400" dirty="0">
              <a:latin typeface="Garamond" pitchFamily="18" charset="0"/>
            </a:rPr>
            <a:t>Búsqueda rápida de tratamiento médico</a:t>
          </a:r>
        </a:p>
        <a:p>
          <a:r>
            <a:rPr lang="en-US" sz="1400" dirty="0">
              <a:latin typeface="Garamond" pitchFamily="18" charset="0"/>
            </a:rPr>
            <a:t>Búsqueda de cuidados preventivos de salud </a:t>
          </a:r>
        </a:p>
      </dgm:t>
    </dgm:pt>
    <dgm:pt modelId="{8DD9548E-1688-4E21-955F-AAB9AB68A696}" type="parTrans" cxnId="{1D3FA1E9-9375-4A5A-BDAC-71046EE3997D}">
      <dgm:prSet/>
      <dgm:spPr/>
      <dgm:t>
        <a:bodyPr/>
        <a:lstStyle/>
        <a:p>
          <a:endParaRPr lang="en-US" sz="1400">
            <a:latin typeface="Garamond" pitchFamily="18" charset="0"/>
          </a:endParaRPr>
        </a:p>
      </dgm:t>
    </dgm:pt>
    <dgm:pt modelId="{961288E6-FAC7-4587-A75B-AAD1EA4F5DA1}" type="sibTrans" cxnId="{1D3FA1E9-9375-4A5A-BDAC-71046EE3997D}">
      <dgm:prSet/>
      <dgm:spPr/>
      <dgm:t>
        <a:bodyPr/>
        <a:lstStyle/>
        <a:p>
          <a:endParaRPr lang="en-US" sz="1400">
            <a:latin typeface="Garamond" pitchFamily="18" charset="0"/>
          </a:endParaRPr>
        </a:p>
      </dgm:t>
    </dgm:pt>
    <dgm:pt modelId="{F7968BE3-5DAC-493A-AB51-E801F5305DF7}">
      <dgm:prSet phldrT="[Text]" custT="1"/>
      <dgm:spPr/>
      <dgm:t>
        <a:bodyPr/>
        <a:lstStyle/>
        <a:p>
          <a:r>
            <a:rPr lang="en-US" sz="1400" b="1" dirty="0">
              <a:latin typeface="Garamond" pitchFamily="18" charset="0"/>
            </a:rPr>
            <a:t>Acceso a servicios de salud y su uso: </a:t>
          </a:r>
          <a:r>
            <a:rPr lang="en-US" sz="1400" dirty="0">
              <a:latin typeface="Garamond" pitchFamily="18" charset="0"/>
            </a:rPr>
            <a:t>educación, provisión de servicios de salud curativos y preventivos</a:t>
          </a:r>
        </a:p>
      </dgm:t>
    </dgm:pt>
    <dgm:pt modelId="{1C685471-D70D-42B9-9131-1A4CC324A90A}" type="parTrans" cxnId="{527C4D39-9F37-4BC7-B946-E76711AC330E}">
      <dgm:prSet/>
      <dgm:spPr/>
      <dgm:t>
        <a:bodyPr/>
        <a:lstStyle/>
        <a:p>
          <a:endParaRPr lang="en-US" sz="1400">
            <a:latin typeface="Garamond" pitchFamily="18" charset="0"/>
          </a:endParaRPr>
        </a:p>
      </dgm:t>
    </dgm:pt>
    <dgm:pt modelId="{0A3882A4-09B4-4CC8-AF07-F545896D12B5}" type="sibTrans" cxnId="{527C4D39-9F37-4BC7-B946-E76711AC330E}">
      <dgm:prSet/>
      <dgm:spPr/>
      <dgm:t>
        <a:bodyPr/>
        <a:lstStyle/>
        <a:p>
          <a:endParaRPr lang="en-US" sz="1400">
            <a:latin typeface="Garamond" pitchFamily="18" charset="0"/>
          </a:endParaRPr>
        </a:p>
      </dgm:t>
    </dgm:pt>
    <dgm:pt modelId="{CE5CEC1E-A9E1-40A1-A753-87054C48067F}">
      <dgm:prSet phldrT="[Text]" custT="1"/>
      <dgm:spPr/>
      <dgm:t>
        <a:bodyPr/>
        <a:lstStyle/>
        <a:p>
          <a:r>
            <a:rPr lang="en-US" sz="1400" dirty="0">
              <a:latin typeface="Garamond" pitchFamily="18" charset="0"/>
            </a:rPr>
            <a:t>Conocimiento mejorado de la salud y búsqueda rápida de tratamiento médico y cuidados preventivos de salud</a:t>
          </a:r>
        </a:p>
      </dgm:t>
    </dgm:pt>
    <dgm:pt modelId="{9AC7478E-A913-4671-AFD6-A58290CD5A46}" type="parTrans" cxnId="{ACAD4F9B-8B5B-45EA-96EC-A47DBC4BA995}">
      <dgm:prSet/>
      <dgm:spPr/>
      <dgm:t>
        <a:bodyPr/>
        <a:lstStyle/>
        <a:p>
          <a:endParaRPr lang="en-US" sz="1400">
            <a:latin typeface="Garamond" pitchFamily="18" charset="0"/>
          </a:endParaRPr>
        </a:p>
      </dgm:t>
    </dgm:pt>
    <dgm:pt modelId="{7F7BC999-1FF1-47DF-B668-48295F3927C2}" type="sibTrans" cxnId="{ACAD4F9B-8B5B-45EA-96EC-A47DBC4BA995}">
      <dgm:prSet/>
      <dgm:spPr/>
      <dgm:t>
        <a:bodyPr/>
        <a:lstStyle/>
        <a:p>
          <a:endParaRPr lang="en-US" sz="1400">
            <a:latin typeface="Garamond" pitchFamily="18" charset="0"/>
          </a:endParaRPr>
        </a:p>
      </dgm:t>
    </dgm:pt>
    <dgm:pt modelId="{C8AA0454-D7EF-48D3-BDF6-EB1AA5604F98}">
      <dgm:prSet phldrT="[Text]" custT="1"/>
      <dgm:spPr/>
      <dgm:t>
        <a:bodyPr/>
        <a:lstStyle/>
        <a:p>
          <a:r>
            <a:rPr lang="en-US" sz="1400" b="1" dirty="0">
              <a:latin typeface="Garamond" pitchFamily="18" charset="0"/>
            </a:rPr>
            <a:t>Servicios financieros y de salud integrados: </a:t>
          </a:r>
          <a:r>
            <a:rPr lang="en-US" sz="1400" dirty="0">
              <a:latin typeface="Garamond" pitchFamily="18" charset="0"/>
            </a:rPr>
            <a:t>provisión directa y vinculaciones entre sectores</a:t>
          </a:r>
        </a:p>
      </dgm:t>
    </dgm:pt>
    <dgm:pt modelId="{F9020B21-B090-4358-B3D4-1A2FBE32E70C}" type="parTrans" cxnId="{751EB861-57F8-438C-B3A6-24234463C3C0}">
      <dgm:prSet/>
      <dgm:spPr/>
      <dgm:t>
        <a:bodyPr/>
        <a:lstStyle/>
        <a:p>
          <a:endParaRPr lang="en-US" sz="1400">
            <a:latin typeface="Garamond" pitchFamily="18" charset="0"/>
          </a:endParaRPr>
        </a:p>
      </dgm:t>
    </dgm:pt>
    <dgm:pt modelId="{E3C50BB7-66F4-4471-8BFA-AAFD66C233D8}" type="sibTrans" cxnId="{751EB861-57F8-438C-B3A6-24234463C3C0}">
      <dgm:prSet/>
      <dgm:spPr/>
      <dgm:t>
        <a:bodyPr/>
        <a:lstStyle/>
        <a:p>
          <a:endParaRPr lang="en-US" sz="1400">
            <a:latin typeface="Garamond" pitchFamily="18" charset="0"/>
          </a:endParaRPr>
        </a:p>
      </dgm:t>
    </dgm:pt>
    <dgm:pt modelId="{10547827-B9EB-49DE-A7F0-222499B65F3B}">
      <dgm:prSet phldrT="[Text]" custT="1"/>
      <dgm:spPr/>
      <dgm:t>
        <a:bodyPr/>
        <a:lstStyle/>
        <a:p>
          <a:r>
            <a:rPr lang="en-US" sz="1400" dirty="0">
              <a:latin typeface="Garamond" pitchFamily="18" charset="0"/>
            </a:rPr>
            <a:t>Ganancias de eficiencia multisectorial en la prestación de servicios financieros y de salud para las poblaciones pobres</a:t>
          </a:r>
        </a:p>
      </dgm:t>
    </dgm:pt>
    <dgm:pt modelId="{5AE8BE98-30CC-48CE-86FE-3B6735658DCF}" type="parTrans" cxnId="{B4F93E2A-CB51-4794-9917-D2AB252D6BB6}">
      <dgm:prSet/>
      <dgm:spPr/>
      <dgm:t>
        <a:bodyPr/>
        <a:lstStyle/>
        <a:p>
          <a:endParaRPr lang="en-US" sz="1400">
            <a:latin typeface="Garamond" pitchFamily="18" charset="0"/>
          </a:endParaRPr>
        </a:p>
      </dgm:t>
    </dgm:pt>
    <dgm:pt modelId="{9EEBDEE5-A3EF-4A6B-A228-2D3AA3D83AFA}" type="sibTrans" cxnId="{B4F93E2A-CB51-4794-9917-D2AB252D6BB6}">
      <dgm:prSet/>
      <dgm:spPr/>
      <dgm:t>
        <a:bodyPr/>
        <a:lstStyle/>
        <a:p>
          <a:endParaRPr lang="en-US" sz="1400">
            <a:latin typeface="Garamond" pitchFamily="18" charset="0"/>
          </a:endParaRPr>
        </a:p>
      </dgm:t>
    </dgm:pt>
    <dgm:pt modelId="{17AE917A-E419-425E-B627-FF38834B3F7B}">
      <dgm:prSet phldrT="[Text]" custT="1"/>
      <dgm:spPr/>
      <dgm:t>
        <a:bodyPr/>
        <a:lstStyle/>
        <a:p>
          <a:r>
            <a:rPr lang="en-US" sz="1400" dirty="0">
              <a:latin typeface="Garamond" pitchFamily="18" charset="0"/>
            </a:rPr>
            <a:t>Búsqueda rápida de tratamiento médico</a:t>
          </a:r>
        </a:p>
        <a:p>
          <a:r>
            <a:rPr lang="en-US" sz="1400" dirty="0">
              <a:latin typeface="Garamond" pitchFamily="18" charset="0"/>
            </a:rPr>
            <a:t>Búsqueda de cuidados preventivos de salud </a:t>
          </a:r>
        </a:p>
      </dgm:t>
    </dgm:pt>
    <dgm:pt modelId="{B44474C7-A2BD-4758-8828-717932A5684B}" type="parTrans" cxnId="{8B25B6E1-3606-4064-AE25-7BF2D90870DE}">
      <dgm:prSet/>
      <dgm:spPr/>
      <dgm:t>
        <a:bodyPr/>
        <a:lstStyle/>
        <a:p>
          <a:endParaRPr lang="en-US" sz="1400">
            <a:latin typeface="Garamond" pitchFamily="18" charset="0"/>
          </a:endParaRPr>
        </a:p>
      </dgm:t>
    </dgm:pt>
    <dgm:pt modelId="{E1A02464-0BAE-49D4-8D5E-8A650EA78BDA}" type="sibTrans" cxnId="{8B25B6E1-3606-4064-AE25-7BF2D90870DE}">
      <dgm:prSet/>
      <dgm:spPr/>
      <dgm:t>
        <a:bodyPr/>
        <a:lstStyle/>
        <a:p>
          <a:endParaRPr lang="en-US" sz="1400">
            <a:latin typeface="Garamond" pitchFamily="18" charset="0"/>
          </a:endParaRPr>
        </a:p>
      </dgm:t>
    </dgm:pt>
    <dgm:pt modelId="{0B508562-4B71-45B0-BA83-94DD7627490F}" type="pres">
      <dgm:prSet presAssocID="{54917016-E4AE-4FF1-8EAD-0B77B9A62080}" presName="Name0" presStyleCnt="0">
        <dgm:presLayoutVars>
          <dgm:chPref val="3"/>
          <dgm:dir/>
          <dgm:animLvl val="lvl"/>
          <dgm:resizeHandles/>
        </dgm:presLayoutVars>
      </dgm:prSet>
      <dgm:spPr/>
      <dgm:t>
        <a:bodyPr/>
        <a:lstStyle/>
        <a:p>
          <a:endParaRPr lang="en-US"/>
        </a:p>
      </dgm:t>
    </dgm:pt>
    <dgm:pt modelId="{8CF728A4-420B-49DA-A9E0-B19B3D50F05C}" type="pres">
      <dgm:prSet presAssocID="{218DA5CA-DD0D-481B-835E-69AB64717741}" presName="horFlow" presStyleCnt="0"/>
      <dgm:spPr/>
      <dgm:t>
        <a:bodyPr/>
        <a:lstStyle/>
        <a:p>
          <a:endParaRPr lang="en-US"/>
        </a:p>
      </dgm:t>
    </dgm:pt>
    <dgm:pt modelId="{1CCCB280-65E9-468E-95B0-E8510E5E033F}" type="pres">
      <dgm:prSet presAssocID="{218DA5CA-DD0D-481B-835E-69AB64717741}" presName="bigChev" presStyleLbl="node1" presStyleIdx="0" presStyleCnt="3"/>
      <dgm:spPr/>
      <dgm:t>
        <a:bodyPr/>
        <a:lstStyle/>
        <a:p>
          <a:endParaRPr lang="en-US"/>
        </a:p>
      </dgm:t>
    </dgm:pt>
    <dgm:pt modelId="{EB4D8795-6D13-4EE7-A8F8-610FAE098E31}" type="pres">
      <dgm:prSet presAssocID="{17AA77CF-347F-4121-AFB8-54CE0E377BF1}" presName="parTrans" presStyleCnt="0"/>
      <dgm:spPr/>
      <dgm:t>
        <a:bodyPr/>
        <a:lstStyle/>
        <a:p>
          <a:endParaRPr lang="en-US"/>
        </a:p>
      </dgm:t>
    </dgm:pt>
    <dgm:pt modelId="{056B11F9-799A-4B32-9C30-7C972B2ED4EA}" type="pres">
      <dgm:prSet presAssocID="{4099A769-6F5C-4669-8CAA-D436D8CA60F6}" presName="node" presStyleLbl="alignAccFollowNode1" presStyleIdx="0" presStyleCnt="5">
        <dgm:presLayoutVars>
          <dgm:bulletEnabled val="1"/>
        </dgm:presLayoutVars>
      </dgm:prSet>
      <dgm:spPr/>
      <dgm:t>
        <a:bodyPr/>
        <a:lstStyle/>
        <a:p>
          <a:endParaRPr lang="en-US"/>
        </a:p>
      </dgm:t>
    </dgm:pt>
    <dgm:pt modelId="{A79F9596-CE80-4BF9-A4AC-D07CA803DE60}" type="pres">
      <dgm:prSet presAssocID="{2867BC63-2272-4393-BA6F-C59DE9090F9F}" presName="sibTrans" presStyleCnt="0"/>
      <dgm:spPr/>
      <dgm:t>
        <a:bodyPr/>
        <a:lstStyle/>
        <a:p>
          <a:endParaRPr lang="en-US"/>
        </a:p>
      </dgm:t>
    </dgm:pt>
    <dgm:pt modelId="{9A9EF958-84C1-49AB-9087-384D34AA7DCD}" type="pres">
      <dgm:prSet presAssocID="{46B4B949-185A-44AA-A9A2-4EF0E134F832}" presName="node" presStyleLbl="alignAccFollowNode1" presStyleIdx="1" presStyleCnt="5">
        <dgm:presLayoutVars>
          <dgm:bulletEnabled val="1"/>
        </dgm:presLayoutVars>
      </dgm:prSet>
      <dgm:spPr/>
      <dgm:t>
        <a:bodyPr/>
        <a:lstStyle/>
        <a:p>
          <a:endParaRPr lang="en-US"/>
        </a:p>
      </dgm:t>
    </dgm:pt>
    <dgm:pt modelId="{F5426C40-16F2-4A3D-B0A0-3B672CB173BF}" type="pres">
      <dgm:prSet presAssocID="{218DA5CA-DD0D-481B-835E-69AB64717741}" presName="vSp" presStyleCnt="0"/>
      <dgm:spPr/>
      <dgm:t>
        <a:bodyPr/>
        <a:lstStyle/>
        <a:p>
          <a:endParaRPr lang="en-US"/>
        </a:p>
      </dgm:t>
    </dgm:pt>
    <dgm:pt modelId="{A4C4B9CC-CC66-49D0-A028-E4CA350DF967}" type="pres">
      <dgm:prSet presAssocID="{F7968BE3-5DAC-493A-AB51-E801F5305DF7}" presName="horFlow" presStyleCnt="0"/>
      <dgm:spPr/>
      <dgm:t>
        <a:bodyPr/>
        <a:lstStyle/>
        <a:p>
          <a:endParaRPr lang="en-US"/>
        </a:p>
      </dgm:t>
    </dgm:pt>
    <dgm:pt modelId="{262F9477-32ED-4F08-8858-3EF4B6E35DA1}" type="pres">
      <dgm:prSet presAssocID="{F7968BE3-5DAC-493A-AB51-E801F5305DF7}" presName="bigChev" presStyleLbl="node1" presStyleIdx="1" presStyleCnt="3"/>
      <dgm:spPr/>
      <dgm:t>
        <a:bodyPr/>
        <a:lstStyle/>
        <a:p>
          <a:endParaRPr lang="en-US"/>
        </a:p>
      </dgm:t>
    </dgm:pt>
    <dgm:pt modelId="{BE6FD05F-F008-49F0-BB0B-FA1C94D115DA}" type="pres">
      <dgm:prSet presAssocID="{9AC7478E-A913-4671-AFD6-A58290CD5A46}" presName="parTrans" presStyleCnt="0"/>
      <dgm:spPr/>
      <dgm:t>
        <a:bodyPr/>
        <a:lstStyle/>
        <a:p>
          <a:endParaRPr lang="en-US"/>
        </a:p>
      </dgm:t>
    </dgm:pt>
    <dgm:pt modelId="{C2AF6F69-1460-4AF4-BAFF-CD0CFBBD6EDA}" type="pres">
      <dgm:prSet presAssocID="{CE5CEC1E-A9E1-40A1-A753-87054C48067F}" presName="node" presStyleLbl="alignAccFollowNode1" presStyleIdx="2" presStyleCnt="5" custScaleX="181989" custScaleY="107769" custLinFactNeighborX="41284" custLinFactNeighborY="-1796">
        <dgm:presLayoutVars>
          <dgm:bulletEnabled val="1"/>
        </dgm:presLayoutVars>
      </dgm:prSet>
      <dgm:spPr/>
      <dgm:t>
        <a:bodyPr/>
        <a:lstStyle/>
        <a:p>
          <a:endParaRPr lang="en-US"/>
        </a:p>
      </dgm:t>
    </dgm:pt>
    <dgm:pt modelId="{2B8C2059-FF0E-491F-AFC4-62A8D36DDBC5}" type="pres">
      <dgm:prSet presAssocID="{F7968BE3-5DAC-493A-AB51-E801F5305DF7}" presName="vSp" presStyleCnt="0"/>
      <dgm:spPr/>
      <dgm:t>
        <a:bodyPr/>
        <a:lstStyle/>
        <a:p>
          <a:endParaRPr lang="en-US"/>
        </a:p>
      </dgm:t>
    </dgm:pt>
    <dgm:pt modelId="{87B3F40B-EA6B-4477-B5C2-67265A14A78D}" type="pres">
      <dgm:prSet presAssocID="{C8AA0454-D7EF-48D3-BDF6-EB1AA5604F98}" presName="horFlow" presStyleCnt="0"/>
      <dgm:spPr/>
      <dgm:t>
        <a:bodyPr/>
        <a:lstStyle/>
        <a:p>
          <a:endParaRPr lang="en-US"/>
        </a:p>
      </dgm:t>
    </dgm:pt>
    <dgm:pt modelId="{018F64D8-8F96-4562-AAD6-CDF86AB75B33}" type="pres">
      <dgm:prSet presAssocID="{C8AA0454-D7EF-48D3-BDF6-EB1AA5604F98}" presName="bigChev" presStyleLbl="node1" presStyleIdx="2" presStyleCnt="3"/>
      <dgm:spPr/>
      <dgm:t>
        <a:bodyPr/>
        <a:lstStyle/>
        <a:p>
          <a:endParaRPr lang="en-US"/>
        </a:p>
      </dgm:t>
    </dgm:pt>
    <dgm:pt modelId="{FD0F4728-EFDA-4A39-904E-5A7F07FED5C4}" type="pres">
      <dgm:prSet presAssocID="{5AE8BE98-30CC-48CE-86FE-3B6735658DCF}" presName="parTrans" presStyleCnt="0"/>
      <dgm:spPr/>
      <dgm:t>
        <a:bodyPr/>
        <a:lstStyle/>
        <a:p>
          <a:endParaRPr lang="en-US"/>
        </a:p>
      </dgm:t>
    </dgm:pt>
    <dgm:pt modelId="{41F678BD-A645-43AB-826E-537595A4F176}" type="pres">
      <dgm:prSet presAssocID="{10547827-B9EB-49DE-A7F0-222499B65F3B}" presName="node" presStyleLbl="alignAccFollowNode1" presStyleIdx="3" presStyleCnt="5">
        <dgm:presLayoutVars>
          <dgm:bulletEnabled val="1"/>
        </dgm:presLayoutVars>
      </dgm:prSet>
      <dgm:spPr/>
      <dgm:t>
        <a:bodyPr/>
        <a:lstStyle/>
        <a:p>
          <a:endParaRPr lang="en-US"/>
        </a:p>
      </dgm:t>
    </dgm:pt>
    <dgm:pt modelId="{21B8E45E-2A8C-4BED-81DD-4D3B6BA83E1D}" type="pres">
      <dgm:prSet presAssocID="{9EEBDEE5-A3EF-4A6B-A228-2D3AA3D83AFA}" presName="sibTrans" presStyleCnt="0"/>
      <dgm:spPr/>
      <dgm:t>
        <a:bodyPr/>
        <a:lstStyle/>
        <a:p>
          <a:endParaRPr lang="en-US"/>
        </a:p>
      </dgm:t>
    </dgm:pt>
    <dgm:pt modelId="{573511C1-A52E-422B-92A1-9E0B7C9BF64F}" type="pres">
      <dgm:prSet presAssocID="{17AE917A-E419-425E-B627-FF38834B3F7B}" presName="node" presStyleLbl="alignAccFollowNode1" presStyleIdx="4" presStyleCnt="5">
        <dgm:presLayoutVars>
          <dgm:bulletEnabled val="1"/>
        </dgm:presLayoutVars>
      </dgm:prSet>
      <dgm:spPr/>
      <dgm:t>
        <a:bodyPr/>
        <a:lstStyle/>
        <a:p>
          <a:endParaRPr lang="en-US"/>
        </a:p>
      </dgm:t>
    </dgm:pt>
  </dgm:ptLst>
  <dgm:cxnLst>
    <dgm:cxn modelId="{ACAD4F9B-8B5B-45EA-96EC-A47DBC4BA995}" srcId="{F7968BE3-5DAC-493A-AB51-E801F5305DF7}" destId="{CE5CEC1E-A9E1-40A1-A753-87054C48067F}" srcOrd="0" destOrd="0" parTransId="{9AC7478E-A913-4671-AFD6-A58290CD5A46}" sibTransId="{7F7BC999-1FF1-47DF-B668-48295F3927C2}"/>
    <dgm:cxn modelId="{F4ED6AD7-76FF-40EF-91E0-30FEF8C79A77}" type="presOf" srcId="{10547827-B9EB-49DE-A7F0-222499B65F3B}" destId="{41F678BD-A645-43AB-826E-537595A4F176}" srcOrd="0" destOrd="0" presId="urn:microsoft.com/office/officeart/2005/8/layout/lProcess3"/>
    <dgm:cxn modelId="{751EB861-57F8-438C-B3A6-24234463C3C0}" srcId="{54917016-E4AE-4FF1-8EAD-0B77B9A62080}" destId="{C8AA0454-D7EF-48D3-BDF6-EB1AA5604F98}" srcOrd="2" destOrd="0" parTransId="{F9020B21-B090-4358-B3D4-1A2FBE32E70C}" sibTransId="{E3C50BB7-66F4-4471-8BFA-AAFD66C233D8}"/>
    <dgm:cxn modelId="{C8EF03E6-225E-458F-B49D-DD6E5AB5592E}" type="presOf" srcId="{CE5CEC1E-A9E1-40A1-A753-87054C48067F}" destId="{C2AF6F69-1460-4AF4-BAFF-CD0CFBBD6EDA}" srcOrd="0" destOrd="0" presId="urn:microsoft.com/office/officeart/2005/8/layout/lProcess3"/>
    <dgm:cxn modelId="{7B4417D9-B887-4BDE-B7F7-209AAD539108}" srcId="{218DA5CA-DD0D-481B-835E-69AB64717741}" destId="{4099A769-6F5C-4669-8CAA-D436D8CA60F6}" srcOrd="0" destOrd="0" parTransId="{17AA77CF-347F-4121-AFB8-54CE0E377BF1}" sibTransId="{2867BC63-2272-4393-BA6F-C59DE9090F9F}"/>
    <dgm:cxn modelId="{E47F12B6-9D54-47C8-A813-9430B3DB45B3}" type="presOf" srcId="{C8AA0454-D7EF-48D3-BDF6-EB1AA5604F98}" destId="{018F64D8-8F96-4562-AAD6-CDF86AB75B33}" srcOrd="0" destOrd="0" presId="urn:microsoft.com/office/officeart/2005/8/layout/lProcess3"/>
    <dgm:cxn modelId="{1D3FA1E9-9375-4A5A-BDAC-71046EE3997D}" srcId="{218DA5CA-DD0D-481B-835E-69AB64717741}" destId="{46B4B949-185A-44AA-A9A2-4EF0E134F832}" srcOrd="1" destOrd="0" parTransId="{8DD9548E-1688-4E21-955F-AAB9AB68A696}" sibTransId="{961288E6-FAC7-4587-A75B-AAD1EA4F5DA1}"/>
    <dgm:cxn modelId="{B313E833-4988-46CF-9A74-A18AE50296EF}" type="presOf" srcId="{17AE917A-E419-425E-B627-FF38834B3F7B}" destId="{573511C1-A52E-422B-92A1-9E0B7C9BF64F}" srcOrd="0" destOrd="0" presId="urn:microsoft.com/office/officeart/2005/8/layout/lProcess3"/>
    <dgm:cxn modelId="{E1B2B35B-C87D-43AA-A5B6-7C3867C42546}" type="presOf" srcId="{54917016-E4AE-4FF1-8EAD-0B77B9A62080}" destId="{0B508562-4B71-45B0-BA83-94DD7627490F}" srcOrd="0" destOrd="0" presId="urn:microsoft.com/office/officeart/2005/8/layout/lProcess3"/>
    <dgm:cxn modelId="{E95A1621-AAF4-4615-ABDE-6FDBD37E1187}" srcId="{54917016-E4AE-4FF1-8EAD-0B77B9A62080}" destId="{218DA5CA-DD0D-481B-835E-69AB64717741}" srcOrd="0" destOrd="0" parTransId="{492DF370-E3AB-4498-AEAD-8D8FC3596790}" sibTransId="{0191FC6C-7E41-4201-8F1B-6957C24D62F1}"/>
    <dgm:cxn modelId="{527C4D39-9F37-4BC7-B946-E76711AC330E}" srcId="{54917016-E4AE-4FF1-8EAD-0B77B9A62080}" destId="{F7968BE3-5DAC-493A-AB51-E801F5305DF7}" srcOrd="1" destOrd="0" parTransId="{1C685471-D70D-42B9-9131-1A4CC324A90A}" sibTransId="{0A3882A4-09B4-4CC8-AF07-F545896D12B5}"/>
    <dgm:cxn modelId="{E02668AE-4A9F-4893-88C6-DB0694F4E298}" type="presOf" srcId="{46B4B949-185A-44AA-A9A2-4EF0E134F832}" destId="{9A9EF958-84C1-49AB-9087-384D34AA7DCD}" srcOrd="0" destOrd="0" presId="urn:microsoft.com/office/officeart/2005/8/layout/lProcess3"/>
    <dgm:cxn modelId="{F463BC80-D727-4986-86CD-485E6B5DAD89}" type="presOf" srcId="{218DA5CA-DD0D-481B-835E-69AB64717741}" destId="{1CCCB280-65E9-468E-95B0-E8510E5E033F}" srcOrd="0" destOrd="0" presId="urn:microsoft.com/office/officeart/2005/8/layout/lProcess3"/>
    <dgm:cxn modelId="{2D07D92B-07D6-4CB7-BCB8-10D39F7CEBBA}" type="presOf" srcId="{4099A769-6F5C-4669-8CAA-D436D8CA60F6}" destId="{056B11F9-799A-4B32-9C30-7C972B2ED4EA}" srcOrd="0" destOrd="0" presId="urn:microsoft.com/office/officeart/2005/8/layout/lProcess3"/>
    <dgm:cxn modelId="{24DA17C5-C493-4876-BA26-500AB6341683}" type="presOf" srcId="{F7968BE3-5DAC-493A-AB51-E801F5305DF7}" destId="{262F9477-32ED-4F08-8858-3EF4B6E35DA1}" srcOrd="0" destOrd="0" presId="urn:microsoft.com/office/officeart/2005/8/layout/lProcess3"/>
    <dgm:cxn modelId="{B4F93E2A-CB51-4794-9917-D2AB252D6BB6}" srcId="{C8AA0454-D7EF-48D3-BDF6-EB1AA5604F98}" destId="{10547827-B9EB-49DE-A7F0-222499B65F3B}" srcOrd="0" destOrd="0" parTransId="{5AE8BE98-30CC-48CE-86FE-3B6735658DCF}" sibTransId="{9EEBDEE5-A3EF-4A6B-A228-2D3AA3D83AFA}"/>
    <dgm:cxn modelId="{8B25B6E1-3606-4064-AE25-7BF2D90870DE}" srcId="{C8AA0454-D7EF-48D3-BDF6-EB1AA5604F98}" destId="{17AE917A-E419-425E-B627-FF38834B3F7B}" srcOrd="1" destOrd="0" parTransId="{B44474C7-A2BD-4758-8828-717932A5684B}" sibTransId="{E1A02464-0BAE-49D4-8D5E-8A650EA78BDA}"/>
    <dgm:cxn modelId="{A7B3ADA3-437D-4FE4-8073-9CDE0F7D71E0}" type="presParOf" srcId="{0B508562-4B71-45B0-BA83-94DD7627490F}" destId="{8CF728A4-420B-49DA-A9E0-B19B3D50F05C}" srcOrd="0" destOrd="0" presId="urn:microsoft.com/office/officeart/2005/8/layout/lProcess3"/>
    <dgm:cxn modelId="{C787589D-574D-407D-BEAD-9B5659814F79}" type="presParOf" srcId="{8CF728A4-420B-49DA-A9E0-B19B3D50F05C}" destId="{1CCCB280-65E9-468E-95B0-E8510E5E033F}" srcOrd="0" destOrd="0" presId="urn:microsoft.com/office/officeart/2005/8/layout/lProcess3"/>
    <dgm:cxn modelId="{0629404F-1F04-4502-933B-B0CAB6F78025}" type="presParOf" srcId="{8CF728A4-420B-49DA-A9E0-B19B3D50F05C}" destId="{EB4D8795-6D13-4EE7-A8F8-610FAE098E31}" srcOrd="1" destOrd="0" presId="urn:microsoft.com/office/officeart/2005/8/layout/lProcess3"/>
    <dgm:cxn modelId="{5D4FAC30-C672-445C-A7F4-88C511200AB4}" type="presParOf" srcId="{8CF728A4-420B-49DA-A9E0-B19B3D50F05C}" destId="{056B11F9-799A-4B32-9C30-7C972B2ED4EA}" srcOrd="2" destOrd="0" presId="urn:microsoft.com/office/officeart/2005/8/layout/lProcess3"/>
    <dgm:cxn modelId="{92777CA2-CD1A-4CBC-9300-778B52BA0E66}" type="presParOf" srcId="{8CF728A4-420B-49DA-A9E0-B19B3D50F05C}" destId="{A79F9596-CE80-4BF9-A4AC-D07CA803DE60}" srcOrd="3" destOrd="0" presId="urn:microsoft.com/office/officeart/2005/8/layout/lProcess3"/>
    <dgm:cxn modelId="{A8B10F00-FE66-4B7E-B735-85B4786D5E78}" type="presParOf" srcId="{8CF728A4-420B-49DA-A9E0-B19B3D50F05C}" destId="{9A9EF958-84C1-49AB-9087-384D34AA7DCD}" srcOrd="4" destOrd="0" presId="urn:microsoft.com/office/officeart/2005/8/layout/lProcess3"/>
    <dgm:cxn modelId="{6DAB1241-36E6-4F11-8A65-0031FD7D8ABB}" type="presParOf" srcId="{0B508562-4B71-45B0-BA83-94DD7627490F}" destId="{F5426C40-16F2-4A3D-B0A0-3B672CB173BF}" srcOrd="1" destOrd="0" presId="urn:microsoft.com/office/officeart/2005/8/layout/lProcess3"/>
    <dgm:cxn modelId="{76410C7D-3686-4A05-BC91-A33989D9E6B2}" type="presParOf" srcId="{0B508562-4B71-45B0-BA83-94DD7627490F}" destId="{A4C4B9CC-CC66-49D0-A028-E4CA350DF967}" srcOrd="2" destOrd="0" presId="urn:microsoft.com/office/officeart/2005/8/layout/lProcess3"/>
    <dgm:cxn modelId="{8D14D22D-BEB0-40D6-A860-C8942B5ECF32}" type="presParOf" srcId="{A4C4B9CC-CC66-49D0-A028-E4CA350DF967}" destId="{262F9477-32ED-4F08-8858-3EF4B6E35DA1}" srcOrd="0" destOrd="0" presId="urn:microsoft.com/office/officeart/2005/8/layout/lProcess3"/>
    <dgm:cxn modelId="{6F49F78C-9BED-49EA-B8D3-4EFFB6E27B38}" type="presParOf" srcId="{A4C4B9CC-CC66-49D0-A028-E4CA350DF967}" destId="{BE6FD05F-F008-49F0-BB0B-FA1C94D115DA}" srcOrd="1" destOrd="0" presId="urn:microsoft.com/office/officeart/2005/8/layout/lProcess3"/>
    <dgm:cxn modelId="{7FCDF69D-35B1-42E6-94C0-FCCAE5C52F86}" type="presParOf" srcId="{A4C4B9CC-CC66-49D0-A028-E4CA350DF967}" destId="{C2AF6F69-1460-4AF4-BAFF-CD0CFBBD6EDA}" srcOrd="2" destOrd="0" presId="urn:microsoft.com/office/officeart/2005/8/layout/lProcess3"/>
    <dgm:cxn modelId="{9626267A-E996-41C2-941F-9C693E58B005}" type="presParOf" srcId="{0B508562-4B71-45B0-BA83-94DD7627490F}" destId="{2B8C2059-FF0E-491F-AFC4-62A8D36DDBC5}" srcOrd="3" destOrd="0" presId="urn:microsoft.com/office/officeart/2005/8/layout/lProcess3"/>
    <dgm:cxn modelId="{6403C410-F557-4783-B24F-FB9E2C398AD1}" type="presParOf" srcId="{0B508562-4B71-45B0-BA83-94DD7627490F}" destId="{87B3F40B-EA6B-4477-B5C2-67265A14A78D}" srcOrd="4" destOrd="0" presId="urn:microsoft.com/office/officeart/2005/8/layout/lProcess3"/>
    <dgm:cxn modelId="{12E852BE-8F65-4935-93E7-C97508EC9A8D}" type="presParOf" srcId="{87B3F40B-EA6B-4477-B5C2-67265A14A78D}" destId="{018F64D8-8F96-4562-AAD6-CDF86AB75B33}" srcOrd="0" destOrd="0" presId="urn:microsoft.com/office/officeart/2005/8/layout/lProcess3"/>
    <dgm:cxn modelId="{8A80A6DF-2D43-4F42-BCED-5DBB035CEFE0}" type="presParOf" srcId="{87B3F40B-EA6B-4477-B5C2-67265A14A78D}" destId="{FD0F4728-EFDA-4A39-904E-5A7F07FED5C4}" srcOrd="1" destOrd="0" presId="urn:microsoft.com/office/officeart/2005/8/layout/lProcess3"/>
    <dgm:cxn modelId="{023E508F-8295-47FC-962E-9A68CE317975}" type="presParOf" srcId="{87B3F40B-EA6B-4477-B5C2-67265A14A78D}" destId="{41F678BD-A645-43AB-826E-537595A4F176}" srcOrd="2" destOrd="0" presId="urn:microsoft.com/office/officeart/2005/8/layout/lProcess3"/>
    <dgm:cxn modelId="{8741B4FF-3993-4E84-BDAD-1A103C4E9901}" type="presParOf" srcId="{87B3F40B-EA6B-4477-B5C2-67265A14A78D}" destId="{21B8E45E-2A8C-4BED-81DD-4D3B6BA83E1D}" srcOrd="3" destOrd="0" presId="urn:microsoft.com/office/officeart/2005/8/layout/lProcess3"/>
    <dgm:cxn modelId="{1CED14C9-AF4A-4AC3-B161-97C213140930}" type="presParOf" srcId="{87B3F40B-EA6B-4477-B5C2-67265A14A78D}" destId="{573511C1-A52E-422B-92A1-9E0B7C9BF64F}" srcOrd="4"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CCB280-65E9-468E-95B0-E8510E5E033F}">
      <dsp:nvSpPr>
        <dsp:cNvPr id="0" name=""/>
        <dsp:cNvSpPr/>
      </dsp:nvSpPr>
      <dsp:spPr>
        <a:xfrm>
          <a:off x="2232" y="854947"/>
          <a:ext cx="3449430" cy="1379772"/>
        </a:xfrm>
        <a:prstGeom prst="chevron">
          <a:avLst/>
        </a:prstGeom>
        <a:gradFill rotWithShape="0">
          <a:gsLst>
            <a:gs pos="0">
              <a:schemeClr val="dk2">
                <a:hueOff val="0"/>
                <a:satOff val="0"/>
                <a:lumOff val="0"/>
                <a:alphaOff val="0"/>
                <a:tint val="43000"/>
                <a:satMod val="165000"/>
              </a:schemeClr>
            </a:gs>
            <a:gs pos="55000">
              <a:schemeClr val="dk2">
                <a:hueOff val="0"/>
                <a:satOff val="0"/>
                <a:lumOff val="0"/>
                <a:alphaOff val="0"/>
                <a:tint val="83000"/>
                <a:satMod val="155000"/>
              </a:schemeClr>
            </a:gs>
            <a:gs pos="100000">
              <a:schemeClr val="dk2">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b="1" kern="1200" dirty="0">
              <a:latin typeface="Garamond" pitchFamily="18" charset="0"/>
            </a:rPr>
            <a:t>Acceso a servicios financieros y su uso: </a:t>
          </a:r>
          <a:r>
            <a:rPr lang="en-US" sz="1400" kern="1200" dirty="0">
              <a:latin typeface="Garamond" pitchFamily="18" charset="0"/>
            </a:rPr>
            <a:t>préstamos; seguro; ahorro; pagos; préstamos y ahorros en salud</a:t>
          </a:r>
        </a:p>
      </dsp:txBody>
      <dsp:txXfrm>
        <a:off x="692118" y="854947"/>
        <a:ext cx="2069658" cy="1379772"/>
      </dsp:txXfrm>
    </dsp:sp>
    <dsp:sp modelId="{056B11F9-799A-4B32-9C30-7C972B2ED4EA}">
      <dsp:nvSpPr>
        <dsp:cNvPr id="0" name=""/>
        <dsp:cNvSpPr/>
      </dsp:nvSpPr>
      <dsp:spPr>
        <a:xfrm>
          <a:off x="3003236" y="972228"/>
          <a:ext cx="2863027" cy="1145210"/>
        </a:xfrm>
        <a:prstGeom prst="chevron">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50800" dist="25400"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kern="1200" dirty="0">
              <a:latin typeface="Garamond" pitchFamily="18" charset="0"/>
            </a:rPr>
            <a:t>Aumento en los ingresos</a:t>
          </a:r>
        </a:p>
        <a:p>
          <a:pPr lvl="0" algn="ctr" defTabSz="622300">
            <a:lnSpc>
              <a:spcPct val="90000"/>
            </a:lnSpc>
            <a:spcBef>
              <a:spcPct val="0"/>
            </a:spcBef>
            <a:spcAft>
              <a:spcPct val="35000"/>
            </a:spcAft>
          </a:pPr>
          <a:r>
            <a:rPr lang="en-US" sz="1400" kern="1200" dirty="0" smtClean="0">
              <a:latin typeface="Garamond" pitchFamily="18" charset="0"/>
            </a:rPr>
            <a:t>Uniformidad del consumo</a:t>
          </a:r>
          <a:endParaRPr lang="x-none" sz="1400" kern="1200" dirty="0">
            <a:latin typeface="Garamond" pitchFamily="18" charset="0"/>
          </a:endParaRPr>
        </a:p>
        <a:p>
          <a:pPr lvl="0" algn="ctr" defTabSz="622300">
            <a:lnSpc>
              <a:spcPct val="90000"/>
            </a:lnSpc>
            <a:spcBef>
              <a:spcPct val="0"/>
            </a:spcBef>
            <a:spcAft>
              <a:spcPct val="35000"/>
            </a:spcAft>
          </a:pPr>
          <a:r>
            <a:rPr lang="en-US" sz="1400" kern="1200" dirty="0">
              <a:latin typeface="Garamond" pitchFamily="18" charset="0"/>
            </a:rPr>
            <a:t>Adaptación a los choques </a:t>
          </a:r>
        </a:p>
      </dsp:txBody>
      <dsp:txXfrm>
        <a:off x="3575841" y="972228"/>
        <a:ext cx="1717817" cy="1145210"/>
      </dsp:txXfrm>
    </dsp:sp>
    <dsp:sp modelId="{9A9EF958-84C1-49AB-9087-384D34AA7DCD}">
      <dsp:nvSpPr>
        <dsp:cNvPr id="0" name=""/>
        <dsp:cNvSpPr/>
      </dsp:nvSpPr>
      <dsp:spPr>
        <a:xfrm>
          <a:off x="5465440" y="972228"/>
          <a:ext cx="2863027" cy="1145210"/>
        </a:xfrm>
        <a:prstGeom prst="chevron">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50800" dist="25400"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kern="1200" dirty="0">
              <a:latin typeface="Garamond" pitchFamily="18" charset="0"/>
            </a:rPr>
            <a:t>Búsqueda rápida de tratamiento médico</a:t>
          </a:r>
        </a:p>
        <a:p>
          <a:pPr lvl="0" algn="ctr" defTabSz="622300">
            <a:lnSpc>
              <a:spcPct val="90000"/>
            </a:lnSpc>
            <a:spcBef>
              <a:spcPct val="0"/>
            </a:spcBef>
            <a:spcAft>
              <a:spcPct val="35000"/>
            </a:spcAft>
          </a:pPr>
          <a:r>
            <a:rPr lang="en-US" sz="1400" kern="1200" dirty="0">
              <a:latin typeface="Garamond" pitchFamily="18" charset="0"/>
            </a:rPr>
            <a:t>Búsqueda de cuidados preventivos de salud </a:t>
          </a:r>
        </a:p>
      </dsp:txBody>
      <dsp:txXfrm>
        <a:off x="6038045" y="972228"/>
        <a:ext cx="1717817" cy="1145210"/>
      </dsp:txXfrm>
    </dsp:sp>
    <dsp:sp modelId="{262F9477-32ED-4F08-8858-3EF4B6E35DA1}">
      <dsp:nvSpPr>
        <dsp:cNvPr id="0" name=""/>
        <dsp:cNvSpPr/>
      </dsp:nvSpPr>
      <dsp:spPr>
        <a:xfrm>
          <a:off x="2232" y="2427887"/>
          <a:ext cx="3449430" cy="1379772"/>
        </a:xfrm>
        <a:prstGeom prst="chevron">
          <a:avLst/>
        </a:prstGeom>
        <a:gradFill rotWithShape="0">
          <a:gsLst>
            <a:gs pos="0">
              <a:schemeClr val="dk2">
                <a:hueOff val="0"/>
                <a:satOff val="0"/>
                <a:lumOff val="0"/>
                <a:alphaOff val="0"/>
                <a:tint val="43000"/>
                <a:satMod val="165000"/>
              </a:schemeClr>
            </a:gs>
            <a:gs pos="55000">
              <a:schemeClr val="dk2">
                <a:hueOff val="0"/>
                <a:satOff val="0"/>
                <a:lumOff val="0"/>
                <a:alphaOff val="0"/>
                <a:tint val="83000"/>
                <a:satMod val="155000"/>
              </a:schemeClr>
            </a:gs>
            <a:gs pos="100000">
              <a:schemeClr val="dk2">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b="1" kern="1200" dirty="0">
              <a:latin typeface="Garamond" pitchFamily="18" charset="0"/>
            </a:rPr>
            <a:t>Acceso a servicios de salud y su uso: </a:t>
          </a:r>
          <a:r>
            <a:rPr lang="en-US" sz="1400" kern="1200" dirty="0">
              <a:latin typeface="Garamond" pitchFamily="18" charset="0"/>
            </a:rPr>
            <a:t>educación, provisión de servicios de salud curativos y preventivos</a:t>
          </a:r>
        </a:p>
      </dsp:txBody>
      <dsp:txXfrm>
        <a:off x="692118" y="2427887"/>
        <a:ext cx="2069658" cy="1379772"/>
      </dsp:txXfrm>
    </dsp:sp>
    <dsp:sp modelId="{C2AF6F69-1460-4AF4-BAFF-CD0CFBBD6EDA}">
      <dsp:nvSpPr>
        <dsp:cNvPr id="0" name=""/>
        <dsp:cNvSpPr/>
      </dsp:nvSpPr>
      <dsp:spPr>
        <a:xfrm>
          <a:off x="3120305" y="2480114"/>
          <a:ext cx="5210394" cy="1234182"/>
        </a:xfrm>
        <a:prstGeom prst="chevron">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50800" dist="25400"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kern="1200" dirty="0">
              <a:latin typeface="Garamond" pitchFamily="18" charset="0"/>
            </a:rPr>
            <a:t>Conocimiento mejorado de la salud y búsqueda rápida de tratamiento médico y cuidados preventivos de salud</a:t>
          </a:r>
        </a:p>
      </dsp:txBody>
      <dsp:txXfrm>
        <a:off x="3737396" y="2480114"/>
        <a:ext cx="3976212" cy="1234182"/>
      </dsp:txXfrm>
    </dsp:sp>
    <dsp:sp modelId="{018F64D8-8F96-4562-AAD6-CDF86AB75B33}">
      <dsp:nvSpPr>
        <dsp:cNvPr id="0" name=""/>
        <dsp:cNvSpPr/>
      </dsp:nvSpPr>
      <dsp:spPr>
        <a:xfrm>
          <a:off x="2232" y="4000828"/>
          <a:ext cx="3449430" cy="1379772"/>
        </a:xfrm>
        <a:prstGeom prst="chevron">
          <a:avLst/>
        </a:prstGeom>
        <a:gradFill rotWithShape="0">
          <a:gsLst>
            <a:gs pos="0">
              <a:schemeClr val="dk2">
                <a:hueOff val="0"/>
                <a:satOff val="0"/>
                <a:lumOff val="0"/>
                <a:alphaOff val="0"/>
                <a:tint val="43000"/>
                <a:satMod val="165000"/>
              </a:schemeClr>
            </a:gs>
            <a:gs pos="55000">
              <a:schemeClr val="dk2">
                <a:hueOff val="0"/>
                <a:satOff val="0"/>
                <a:lumOff val="0"/>
                <a:alphaOff val="0"/>
                <a:tint val="83000"/>
                <a:satMod val="155000"/>
              </a:schemeClr>
            </a:gs>
            <a:gs pos="100000">
              <a:schemeClr val="dk2">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b="1" kern="1200" dirty="0">
              <a:latin typeface="Garamond" pitchFamily="18" charset="0"/>
            </a:rPr>
            <a:t>Servicios financieros y de salud integrados: </a:t>
          </a:r>
          <a:r>
            <a:rPr lang="en-US" sz="1400" kern="1200" dirty="0">
              <a:latin typeface="Garamond" pitchFamily="18" charset="0"/>
            </a:rPr>
            <a:t>provisión directa y vinculaciones entre sectores</a:t>
          </a:r>
        </a:p>
      </dsp:txBody>
      <dsp:txXfrm>
        <a:off x="692118" y="4000828"/>
        <a:ext cx="2069658" cy="1379772"/>
      </dsp:txXfrm>
    </dsp:sp>
    <dsp:sp modelId="{41F678BD-A645-43AB-826E-537595A4F176}">
      <dsp:nvSpPr>
        <dsp:cNvPr id="0" name=""/>
        <dsp:cNvSpPr/>
      </dsp:nvSpPr>
      <dsp:spPr>
        <a:xfrm>
          <a:off x="3003236" y="4118108"/>
          <a:ext cx="2863027" cy="1145210"/>
        </a:xfrm>
        <a:prstGeom prst="chevron">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50800" dist="25400"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kern="1200" dirty="0">
              <a:latin typeface="Garamond" pitchFamily="18" charset="0"/>
            </a:rPr>
            <a:t>Ganancias de eficiencia multisectorial en la prestación de servicios financieros y de salud para las poblaciones pobres</a:t>
          </a:r>
        </a:p>
      </dsp:txBody>
      <dsp:txXfrm>
        <a:off x="3575841" y="4118108"/>
        <a:ext cx="1717817" cy="1145210"/>
      </dsp:txXfrm>
    </dsp:sp>
    <dsp:sp modelId="{573511C1-A52E-422B-92A1-9E0B7C9BF64F}">
      <dsp:nvSpPr>
        <dsp:cNvPr id="0" name=""/>
        <dsp:cNvSpPr/>
      </dsp:nvSpPr>
      <dsp:spPr>
        <a:xfrm>
          <a:off x="5465440" y="4118108"/>
          <a:ext cx="2863027" cy="1145210"/>
        </a:xfrm>
        <a:prstGeom prst="chevron">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50800" dist="25400"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kern="1200" dirty="0">
              <a:latin typeface="Garamond" pitchFamily="18" charset="0"/>
            </a:rPr>
            <a:t>Búsqueda rápida de tratamiento médico</a:t>
          </a:r>
        </a:p>
        <a:p>
          <a:pPr lvl="0" algn="ctr" defTabSz="622300">
            <a:lnSpc>
              <a:spcPct val="90000"/>
            </a:lnSpc>
            <a:spcBef>
              <a:spcPct val="0"/>
            </a:spcBef>
            <a:spcAft>
              <a:spcPct val="35000"/>
            </a:spcAft>
          </a:pPr>
          <a:r>
            <a:rPr lang="en-US" sz="1400" kern="1200" dirty="0">
              <a:latin typeface="Garamond" pitchFamily="18" charset="0"/>
            </a:rPr>
            <a:t>Búsqueda de cuidados preventivos de salud </a:t>
          </a:r>
        </a:p>
      </dsp:txBody>
      <dsp:txXfrm>
        <a:off x="6038045" y="4118108"/>
        <a:ext cx="1717817" cy="1145210"/>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6"/>
            <a:ext cx="2889939" cy="496412"/>
          </a:xfrm>
          <a:prstGeom prst="rect">
            <a:avLst/>
          </a:prstGeom>
        </p:spPr>
        <p:txBody>
          <a:bodyPr vert="horz" lIns="98412" tIns="49207" rIns="98412" bIns="49207" rtlCol="0"/>
          <a:lstStyle>
            <a:lvl1pPr algn="l">
              <a:defRPr sz="1300"/>
            </a:lvl1pPr>
          </a:lstStyle>
          <a:p>
            <a:endParaRPr lang="en-US" dirty="0"/>
          </a:p>
        </p:txBody>
      </p:sp>
      <p:sp>
        <p:nvSpPr>
          <p:cNvPr id="3" name="Date Placeholder 2"/>
          <p:cNvSpPr>
            <a:spLocks noGrp="1"/>
          </p:cNvSpPr>
          <p:nvPr>
            <p:ph type="dt" sz="quarter" idx="1"/>
          </p:nvPr>
        </p:nvSpPr>
        <p:spPr>
          <a:xfrm>
            <a:off x="3777611" y="6"/>
            <a:ext cx="2889939" cy="496412"/>
          </a:xfrm>
          <a:prstGeom prst="rect">
            <a:avLst/>
          </a:prstGeom>
        </p:spPr>
        <p:txBody>
          <a:bodyPr vert="horz" lIns="98412" tIns="49207" rIns="98412" bIns="49207" rtlCol="0"/>
          <a:lstStyle>
            <a:lvl1pPr algn="r">
              <a:defRPr sz="1300"/>
            </a:lvl1pPr>
          </a:lstStyle>
          <a:p>
            <a:fld id="{9F47813F-4329-5245-898D-F9AAC1FBB4E6}" type="datetimeFigureOut">
              <a:rPr lang="en-US" smtClean="0"/>
              <a:pPr/>
              <a:t>7/28/2015</a:t>
            </a:fld>
            <a:endParaRPr lang="x-none" dirty="0"/>
          </a:p>
        </p:txBody>
      </p:sp>
      <p:sp>
        <p:nvSpPr>
          <p:cNvPr id="4" name="Footer Placeholder 3"/>
          <p:cNvSpPr>
            <a:spLocks noGrp="1"/>
          </p:cNvSpPr>
          <p:nvPr>
            <p:ph type="ftr" sz="quarter" idx="2"/>
          </p:nvPr>
        </p:nvSpPr>
        <p:spPr>
          <a:xfrm>
            <a:off x="4" y="9430096"/>
            <a:ext cx="2889939" cy="496412"/>
          </a:xfrm>
          <a:prstGeom prst="rect">
            <a:avLst/>
          </a:prstGeom>
        </p:spPr>
        <p:txBody>
          <a:bodyPr vert="horz" lIns="98412" tIns="49207" rIns="98412" bIns="49207" rtlCol="0" anchor="b"/>
          <a:lstStyle>
            <a:lvl1pPr algn="l">
              <a:defRPr sz="1300"/>
            </a:lvl1pPr>
          </a:lstStyle>
          <a:p>
            <a:endParaRPr lang="en-US" dirty="0"/>
          </a:p>
        </p:txBody>
      </p:sp>
      <p:sp>
        <p:nvSpPr>
          <p:cNvPr id="5" name="Slide Number Placeholder 4"/>
          <p:cNvSpPr>
            <a:spLocks noGrp="1"/>
          </p:cNvSpPr>
          <p:nvPr>
            <p:ph type="sldNum" sz="quarter" idx="3"/>
          </p:nvPr>
        </p:nvSpPr>
        <p:spPr>
          <a:xfrm>
            <a:off x="3777611" y="9430096"/>
            <a:ext cx="2889939" cy="496412"/>
          </a:xfrm>
          <a:prstGeom prst="rect">
            <a:avLst/>
          </a:prstGeom>
        </p:spPr>
        <p:txBody>
          <a:bodyPr vert="horz" lIns="98412" tIns="49207" rIns="98412" bIns="49207" rtlCol="0" anchor="b"/>
          <a:lstStyle>
            <a:lvl1pPr algn="r">
              <a:defRPr sz="1300"/>
            </a:lvl1pPr>
          </a:lstStyle>
          <a:p>
            <a:fld id="{8BC6CD93-617D-E243-8901-71EC94F18EBB}" type="slidenum">
              <a:rPr lang="en-US" smtClean="0"/>
              <a:pPr/>
              <a:t>‹#›</a:t>
            </a:fld>
            <a:endParaRPr lang="x-none" dirty="0"/>
          </a:p>
        </p:txBody>
      </p:sp>
    </p:spTree>
    <p:extLst>
      <p:ext uri="{BB962C8B-B14F-4D97-AF65-F5344CB8AC3E}">
        <p14:creationId xmlns:p14="http://schemas.microsoft.com/office/powerpoint/2010/main" val="20805529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6"/>
            <a:ext cx="2889939" cy="496412"/>
          </a:xfrm>
          <a:prstGeom prst="rect">
            <a:avLst/>
          </a:prstGeom>
        </p:spPr>
        <p:txBody>
          <a:bodyPr vert="horz" lIns="98412" tIns="49207" rIns="98412" bIns="49207" rtlCol="0"/>
          <a:lstStyle>
            <a:lvl1pPr algn="l">
              <a:defRPr sz="1300"/>
            </a:lvl1pPr>
          </a:lstStyle>
          <a:p>
            <a:endParaRPr lang="en-US" dirty="0"/>
          </a:p>
        </p:txBody>
      </p:sp>
      <p:sp>
        <p:nvSpPr>
          <p:cNvPr id="3" name="Date Placeholder 2"/>
          <p:cNvSpPr>
            <a:spLocks noGrp="1"/>
          </p:cNvSpPr>
          <p:nvPr>
            <p:ph type="dt" idx="1"/>
          </p:nvPr>
        </p:nvSpPr>
        <p:spPr>
          <a:xfrm>
            <a:off x="3777611" y="6"/>
            <a:ext cx="2889939" cy="496412"/>
          </a:xfrm>
          <a:prstGeom prst="rect">
            <a:avLst/>
          </a:prstGeom>
        </p:spPr>
        <p:txBody>
          <a:bodyPr vert="horz" lIns="98412" tIns="49207" rIns="98412" bIns="49207" rtlCol="0"/>
          <a:lstStyle>
            <a:lvl1pPr algn="r">
              <a:defRPr sz="1300"/>
            </a:lvl1pPr>
          </a:lstStyle>
          <a:p>
            <a:fld id="{192FE1A8-87DA-4BAA-82CB-D89BE7DD496D}" type="datetimeFigureOut">
              <a:rPr lang="en-US" smtClean="0"/>
              <a:pPr/>
              <a:t>7/28/2015</a:t>
            </a:fld>
            <a:endParaRPr lang="x-none" dirty="0"/>
          </a:p>
        </p:txBody>
      </p:sp>
      <p:sp>
        <p:nvSpPr>
          <p:cNvPr id="4" name="Slide Image Placeholder 3"/>
          <p:cNvSpPr>
            <a:spLocks noGrp="1" noRot="1" noChangeAspect="1"/>
          </p:cNvSpPr>
          <p:nvPr>
            <p:ph type="sldImg" idx="2"/>
          </p:nvPr>
        </p:nvSpPr>
        <p:spPr>
          <a:xfrm>
            <a:off x="850900" y="742950"/>
            <a:ext cx="4967288" cy="3725863"/>
          </a:xfrm>
          <a:prstGeom prst="rect">
            <a:avLst/>
          </a:prstGeom>
          <a:noFill/>
          <a:ln w="12700">
            <a:solidFill>
              <a:prstClr val="black"/>
            </a:solidFill>
          </a:ln>
        </p:spPr>
        <p:txBody>
          <a:bodyPr vert="horz" lIns="98412" tIns="49207" rIns="98412" bIns="49207" rtlCol="0" anchor="ctr"/>
          <a:lstStyle/>
          <a:p>
            <a:endParaRPr lang="en-US" dirty="0"/>
          </a:p>
        </p:txBody>
      </p:sp>
      <p:sp>
        <p:nvSpPr>
          <p:cNvPr id="5" name="Notes Placeholder 4"/>
          <p:cNvSpPr>
            <a:spLocks noGrp="1"/>
          </p:cNvSpPr>
          <p:nvPr>
            <p:ph type="body" sz="quarter" idx="3"/>
          </p:nvPr>
        </p:nvSpPr>
        <p:spPr>
          <a:xfrm>
            <a:off x="666909" y="4715911"/>
            <a:ext cx="5335270" cy="4467703"/>
          </a:xfrm>
          <a:prstGeom prst="rect">
            <a:avLst/>
          </a:prstGeom>
        </p:spPr>
        <p:txBody>
          <a:bodyPr vert="horz" lIns="98412" tIns="49207" rIns="98412" bIns="4920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4" y="9430096"/>
            <a:ext cx="2889939" cy="496412"/>
          </a:xfrm>
          <a:prstGeom prst="rect">
            <a:avLst/>
          </a:prstGeom>
        </p:spPr>
        <p:txBody>
          <a:bodyPr vert="horz" lIns="98412" tIns="49207" rIns="98412" bIns="49207" rtlCol="0" anchor="b"/>
          <a:lstStyle>
            <a:lvl1pPr algn="l">
              <a:defRPr sz="1300"/>
            </a:lvl1pPr>
          </a:lstStyle>
          <a:p>
            <a:endParaRPr lang="en-US" dirty="0"/>
          </a:p>
        </p:txBody>
      </p:sp>
      <p:sp>
        <p:nvSpPr>
          <p:cNvPr id="7" name="Slide Number Placeholder 6"/>
          <p:cNvSpPr>
            <a:spLocks noGrp="1"/>
          </p:cNvSpPr>
          <p:nvPr>
            <p:ph type="sldNum" sz="quarter" idx="5"/>
          </p:nvPr>
        </p:nvSpPr>
        <p:spPr>
          <a:xfrm>
            <a:off x="3777611" y="9430096"/>
            <a:ext cx="2889939" cy="496412"/>
          </a:xfrm>
          <a:prstGeom prst="rect">
            <a:avLst/>
          </a:prstGeom>
        </p:spPr>
        <p:txBody>
          <a:bodyPr vert="horz" lIns="98412" tIns="49207" rIns="98412" bIns="49207" rtlCol="0" anchor="b"/>
          <a:lstStyle>
            <a:lvl1pPr algn="r">
              <a:defRPr sz="1300"/>
            </a:lvl1pPr>
          </a:lstStyle>
          <a:p>
            <a:fld id="{06154A40-228E-48E4-80D8-AC6386B49565}" type="slidenum">
              <a:rPr lang="en-US" smtClean="0"/>
              <a:pPr/>
              <a:t>‹#›</a:t>
            </a:fld>
            <a:endParaRPr lang="x-none" dirty="0"/>
          </a:p>
        </p:txBody>
      </p:sp>
    </p:spTree>
    <p:extLst>
      <p:ext uri="{BB962C8B-B14F-4D97-AF65-F5344CB8AC3E}">
        <p14:creationId xmlns:p14="http://schemas.microsoft.com/office/powerpoint/2010/main" val="2166247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ACF467-8139-7642-8CE4-46CEA85B864F}" type="slidenum">
              <a:rPr lang="en-US" smtClean="0">
                <a:solidFill>
                  <a:prstClr val="black"/>
                </a:solidFill>
                <a:latin typeface="Calibri"/>
              </a:rPr>
              <a:pPr/>
              <a:t>1</a:t>
            </a:fld>
            <a:endParaRPr lang="x-none" dirty="0">
              <a:solidFill>
                <a:prstClr val="black"/>
              </a:solidFill>
              <a:latin typeface="Calibri"/>
            </a:endParaRPr>
          </a:p>
        </p:txBody>
      </p:sp>
    </p:spTree>
    <p:extLst>
      <p:ext uri="{BB962C8B-B14F-4D97-AF65-F5344CB8AC3E}">
        <p14:creationId xmlns:p14="http://schemas.microsoft.com/office/powerpoint/2010/main" val="20607914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dirty="0" smtClean="0"/>
              <a:t>Para hacerlo, empezaríamos seleccionando los indicadores que todos pensamos que ameritan ser probados. (Cuando digo "pensamos", me refiero a los líderes de Desempeño Social de cada una de nuestras redes miembro, quienes se reúnen mensualmente por llamada en conferencia y al menos anualmente en persona). Luego seleccionamos países específicos e IMF que participarían en el proyecto. Idealmente, esperaríamos reclutar IMF que ya tienen experiencia con el PPI para facilitar la capacitación y el proceso de incorporación de los indicadores que se probarán. Las IMF probarían cada una un subconjunto de los indicadores sobre la base de la relevancia para sus misiones organizacionales y teorías del cambio. Luego, haríamos un proyecto piloto con los indicadores. Esencialmente, esto replicaría lo que Freedom from Hunger ha hecho con su proyecto de Indicador del Desempeño de los Resultados de los Clientes en Salud. </a:t>
            </a:r>
            <a:endParaRPr lang="x-none" dirty="0"/>
          </a:p>
        </p:txBody>
      </p:sp>
      <p:sp>
        <p:nvSpPr>
          <p:cNvPr id="4" name="Slide Number Placeholder 3"/>
          <p:cNvSpPr>
            <a:spLocks noGrp="1"/>
          </p:cNvSpPr>
          <p:nvPr>
            <p:ph type="sldNum" sz="quarter" idx="10"/>
          </p:nvPr>
        </p:nvSpPr>
        <p:spPr/>
        <p:txBody>
          <a:bodyPr/>
          <a:lstStyle/>
          <a:p>
            <a:fld id="{06154A40-228E-48E4-80D8-AC6386B49565}" type="slidenum">
              <a:rPr lang="en-US" smtClean="0"/>
              <a:pPr/>
              <a:t>13</a:t>
            </a:fld>
            <a:endParaRPr lang="x-none"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dirty="0" smtClean="0"/>
              <a:t>Ahora, déjenme ir hacia atrás y explicar la investigación que hemos emprendido y que nos ha llevado a esta idea de cómo queremos seguir adelante. A principios del 2014 contratamos una consultora y le pedimos que revistara toda la investigación sobre resultados que cada una de nuestras redes había emprendido. Al final, ella catalogó 69 diferentes estudios de investigación de los 8 miembros en ese momento y sus afiliadas. Lo que descubrió inmediatamente es que había una amplia variación en los productos financieros estudiados (crédito, ahorro), la metodología utilizada (prueba controlada aleatoria, estudios cualitativos), los indicadores usados en el estudio y, por supuesto, la calidad de la investigación.  Debido a esta variación, se hizo obvio que sería muy difícil sacar cualquier conclusión definitiva.</a:t>
            </a:r>
            <a:endParaRPr lang="x-none" dirty="0"/>
          </a:p>
        </p:txBody>
      </p:sp>
      <p:sp>
        <p:nvSpPr>
          <p:cNvPr id="4" name="Slide Number Placeholder 3"/>
          <p:cNvSpPr>
            <a:spLocks noGrp="1"/>
          </p:cNvSpPr>
          <p:nvPr>
            <p:ph type="sldNum" sz="quarter" idx="10"/>
          </p:nvPr>
        </p:nvSpPr>
        <p:spPr/>
        <p:txBody>
          <a:bodyPr/>
          <a:lstStyle/>
          <a:p>
            <a:fld id="{06154A40-228E-48E4-80D8-AC6386B49565}" type="slidenum">
              <a:rPr lang="en-US" smtClean="0"/>
              <a:pPr/>
              <a:t>14</a:t>
            </a:fld>
            <a:endParaRPr lang="x-none" dirty="0"/>
          </a:p>
        </p:txBody>
      </p:sp>
    </p:spTree>
    <p:extLst>
      <p:ext uri="{BB962C8B-B14F-4D97-AF65-F5344CB8AC3E}">
        <p14:creationId xmlns:p14="http://schemas.microsoft.com/office/powerpoint/2010/main" val="33996374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dirty="0" smtClean="0"/>
              <a:t>En términos de metodología de investigación, las encuestas cuantitativas fueron las más prevalentes. Casi la mitad de los documentos usaron algún tipo de grupo de control, frecuentemente un grupo de 'clientes nuevos' cuyos resultados se comparan con clientes maduros o 'actuales'.  Diversos estudios compararon la línea base y los datos de línea final. Otros escogen un punto en el tiempo, distribuyen una encuesta a clientes nuevos y maduros, y concluyen que los resultados representan los resultados que los clientes maduros han logrado en el período más largo de tiempo en el que han sido clientes. Algunas encuestas utilizan el recuerdo, pidiendo a los clientes que se autoevalúen sobre cómo han cambiado sus vidas en los últimos 6-12 meses.</a:t>
            </a:r>
          </a:p>
          <a:p>
            <a:endParaRPr lang="x-none" dirty="0"/>
          </a:p>
        </p:txBody>
      </p:sp>
      <p:sp>
        <p:nvSpPr>
          <p:cNvPr id="4" name="Slide Number Placeholder 3"/>
          <p:cNvSpPr>
            <a:spLocks noGrp="1"/>
          </p:cNvSpPr>
          <p:nvPr>
            <p:ph type="sldNum" sz="quarter" idx="10"/>
          </p:nvPr>
        </p:nvSpPr>
        <p:spPr/>
        <p:txBody>
          <a:bodyPr/>
          <a:lstStyle/>
          <a:p>
            <a:fld id="{06154A40-228E-48E4-80D8-AC6386B49565}" type="slidenum">
              <a:rPr lang="en-US" smtClean="0"/>
              <a:pPr/>
              <a:t>15</a:t>
            </a:fld>
            <a:endParaRPr lang="x-none" dirty="0"/>
          </a:p>
        </p:txBody>
      </p:sp>
    </p:spTree>
    <p:extLst>
      <p:ext uri="{BB962C8B-B14F-4D97-AF65-F5344CB8AC3E}">
        <p14:creationId xmlns:p14="http://schemas.microsoft.com/office/powerpoint/2010/main" val="14459034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dirty="0" smtClean="0"/>
              <a:t>En términos de los indicadores estudiados en los informes, la diversidad es aun mayor. Las preguntas sobre educación son quizás las más comunes. Pero incluso allí, los indicadores específicos utilizados variaron ampliamente--algunos utilizaron gastos en educación, otros utilizaron la inscripción en las escuelas y otros utilizaron alfabetización del hogar. Las preguntas sobre medidas de ingresos, bienestar y salud también fueron prominentes pero variaron en la manera en que se enfocaron. "Otros negocios" de hecho se unió a "Agricultura" a continuación observando si se midieron resultados de clientes en negocios o empleo. Y esta lista no esta siquiera completa</a:t>
            </a:r>
            <a:endParaRPr lang="x-none" dirty="0"/>
          </a:p>
        </p:txBody>
      </p:sp>
      <p:sp>
        <p:nvSpPr>
          <p:cNvPr id="4" name="Slide Number Placeholder 3"/>
          <p:cNvSpPr>
            <a:spLocks noGrp="1"/>
          </p:cNvSpPr>
          <p:nvPr>
            <p:ph type="sldNum" sz="quarter" idx="10"/>
          </p:nvPr>
        </p:nvSpPr>
        <p:spPr/>
        <p:txBody>
          <a:bodyPr/>
          <a:lstStyle/>
          <a:p>
            <a:fld id="{06154A40-228E-48E4-80D8-AC6386B49565}" type="slidenum">
              <a:rPr lang="en-US" smtClean="0"/>
              <a:pPr/>
              <a:t>16</a:t>
            </a:fld>
            <a:endParaRPr lang="x-none" dirty="0"/>
          </a:p>
        </p:txBody>
      </p:sp>
    </p:spTree>
    <p:extLst>
      <p:ext uri="{BB962C8B-B14F-4D97-AF65-F5344CB8AC3E}">
        <p14:creationId xmlns:p14="http://schemas.microsoft.com/office/powerpoint/2010/main" val="13836796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Frances – He </a:t>
            </a:r>
            <a:r>
              <a:rPr lang="en-US" dirty="0" err="1" smtClean="0"/>
              <a:t>ocultado</a:t>
            </a:r>
            <a:r>
              <a:rPr lang="en-US" dirty="0" smtClean="0"/>
              <a:t> </a:t>
            </a:r>
            <a:r>
              <a:rPr lang="en-US" dirty="0" err="1" smtClean="0"/>
              <a:t>esta</a:t>
            </a:r>
            <a:r>
              <a:rPr lang="en-US" dirty="0" smtClean="0"/>
              <a:t> </a:t>
            </a:r>
            <a:r>
              <a:rPr lang="en-US" dirty="0" err="1" smtClean="0"/>
              <a:t>diapositiva</a:t>
            </a:r>
            <a:r>
              <a:rPr lang="en-US" dirty="0" smtClean="0"/>
              <a:t> y no la </a:t>
            </a:r>
            <a:r>
              <a:rPr lang="en-US" dirty="0" err="1" smtClean="0"/>
              <a:t>usaré</a:t>
            </a:r>
            <a:r>
              <a:rPr lang="en-US" dirty="0" smtClean="0"/>
              <a:t> a </a:t>
            </a:r>
            <a:r>
              <a:rPr lang="en-US" dirty="0" err="1" smtClean="0"/>
              <a:t>menos</a:t>
            </a:r>
            <a:r>
              <a:rPr lang="en-US" dirty="0" smtClean="0"/>
              <a:t> </a:t>
            </a:r>
            <a:r>
              <a:rPr lang="en-US" dirty="0" err="1" smtClean="0"/>
              <a:t>que</a:t>
            </a:r>
            <a:r>
              <a:rPr lang="en-US" baseline="0" dirty="0" smtClean="0"/>
              <a:t> </a:t>
            </a:r>
            <a:r>
              <a:rPr lang="en-US" baseline="0" dirty="0" err="1" smtClean="0"/>
              <a:t>alguien</a:t>
            </a:r>
            <a:r>
              <a:rPr lang="en-US" baseline="0" dirty="0" smtClean="0"/>
              <a:t> </a:t>
            </a:r>
            <a:r>
              <a:rPr lang="en-US" baseline="0" dirty="0" err="1" smtClean="0"/>
              <a:t>haga</a:t>
            </a:r>
            <a:r>
              <a:rPr lang="en-US" baseline="0" dirty="0" smtClean="0"/>
              <a:t> la </a:t>
            </a:r>
            <a:r>
              <a:rPr lang="en-US" baseline="0" dirty="0" err="1" smtClean="0"/>
              <a:t>pregunta</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06154A40-228E-48E4-80D8-AC6386B49565}" type="slidenum">
              <a:rPr lang="en-US" smtClean="0"/>
              <a:pPr/>
              <a:t>17</a:t>
            </a:fld>
            <a:endParaRPr lang="en-US" dirty="0"/>
          </a:p>
        </p:txBody>
      </p:sp>
    </p:spTree>
    <p:extLst>
      <p:ext uri="{BB962C8B-B14F-4D97-AF65-F5344CB8AC3E}">
        <p14:creationId xmlns:p14="http://schemas.microsoft.com/office/powerpoint/2010/main" val="14893907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dirty="0" smtClean="0"/>
              <a:t>En general, vemos una amplia gama de indicadores utilizados para evaluar la educación de los niños que aparecen tanto en metodologías cuantitativas como cualitativas. No hay mucha consistencia dentro de las instituciones, incluso cuando se busca el mismo 'tipo' de información (como la asistencia a la escuela) entre estudios, las preguntas se hacen de maneras diferentes.  La mayoría de estudios solamente vieron una dimensión de la educación, lo que significa que solamente hicieron una pregunta o que la educación o la enseñanza solamente aparecieron en un aspecto de un estudio cualitativo.</a:t>
            </a:r>
          </a:p>
          <a:p>
            <a:pPr marL="0" marR="0" indent="0" algn="l" defTabSz="914400" rtl="0" eaLnBrk="1" fontAlgn="auto" latinLnBrk="0" hangingPunct="1">
              <a:lnSpc>
                <a:spcPct val="100000"/>
              </a:lnSpc>
              <a:spcBef>
                <a:spcPts val="0"/>
              </a:spcBef>
              <a:spcAft>
                <a:spcPts val="0"/>
              </a:spcAft>
              <a:buClrTx/>
              <a:buSzTx/>
              <a:buFontTx/>
              <a:buNone/>
              <a:tabLst/>
              <a:defRPr/>
            </a:pPr>
            <a:endParaRPr lang="x-non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dirty="0" smtClean="0"/>
              <a:t>La razón principal por la que muchas de las IMF preguntaron sobre asistencia a la escuela es para fer si hay cambios que pueden demostrarse con el tiempo, como resultado de que un miembro del hogar utilice las MF. La teoría del cambio subyacente es que las barreras financieras impiden que los niños asistan a la escuela. Pero el problema es que esto puede o no ser cierto para un hogar dado. El comprender la inscripción en la escuela tiene poco significado fuera del contexto de los patrones de asistencia: Dos hogares pueden reportar que tienen un hijo que "asiste" a la escuela aunque uno asiste diariamente y el otro solamente una vez a la semana. Los niños pueden no asistir por razones fuera del control de quien presta los cuidados (la escuela está cerrada, el maestro está enfermo, no se puede pasar por la carretera), así que la falta de asistencia no siempre está en función de la elección del hogar. Puede ver algunos de los problemas aquí, los que se relacionan de regreso a la teoría del cambio original de que con más ingresos en el hogar, los niños asistirían a la escuela.</a:t>
            </a:r>
          </a:p>
          <a:p>
            <a:endParaRPr lang="x-none" dirty="0"/>
          </a:p>
        </p:txBody>
      </p:sp>
      <p:sp>
        <p:nvSpPr>
          <p:cNvPr id="4" name="Slide Number Placeholder 3"/>
          <p:cNvSpPr>
            <a:spLocks noGrp="1"/>
          </p:cNvSpPr>
          <p:nvPr>
            <p:ph type="sldNum" sz="quarter" idx="10"/>
          </p:nvPr>
        </p:nvSpPr>
        <p:spPr/>
        <p:txBody>
          <a:bodyPr/>
          <a:lstStyle/>
          <a:p>
            <a:fld id="{06154A40-228E-48E4-80D8-AC6386B49565}" type="slidenum">
              <a:rPr lang="en-US" smtClean="0"/>
              <a:pPr/>
              <a:t>18</a:t>
            </a:fld>
            <a:endParaRPr lang="x-none"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dirty="0" smtClean="0"/>
              <a:t>En la segunda fase de nuestra investigación, le pedimos a la consultora que revisara los diferentes indicadores que estaban siendo utilizados para los diferentes resultados de los clientes y que seleccionara los que podrían usarse para realizar más pruebas. Ella seleccionó 7 tipos de resultados de los clientes sobre la base de los más comúnmente evaluados por los socios de MCWG en el catálogo de investigaciones 2013 / 2014 de los 69 estudios que se habían compilado. Se consideraron solamente como "punto de partida" y no son necesariamente los finales que propondríamos establecer.</a:t>
            </a:r>
            <a:endParaRPr lang="x-none" dirty="0"/>
          </a:p>
        </p:txBody>
      </p:sp>
      <p:sp>
        <p:nvSpPr>
          <p:cNvPr id="4" name="Slide Number Placeholder 3"/>
          <p:cNvSpPr>
            <a:spLocks noGrp="1"/>
          </p:cNvSpPr>
          <p:nvPr>
            <p:ph type="sldNum" sz="quarter" idx="10"/>
          </p:nvPr>
        </p:nvSpPr>
        <p:spPr/>
        <p:txBody>
          <a:bodyPr/>
          <a:lstStyle/>
          <a:p>
            <a:fld id="{06154A40-228E-48E4-80D8-AC6386B49565}" type="slidenum">
              <a:rPr lang="en-US" smtClean="0"/>
              <a:pPr/>
              <a:t>19</a:t>
            </a:fld>
            <a:endParaRPr lang="x-none"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dirty="0" smtClean="0"/>
              <a:t>Éste es un resumen de los indicadores que ella pensó que serían los más prometedores de entre los que se habían usado, con la salvedad de que casi en todos los casos, tanto los indicadores como las preguntas relacionadas tienen que adaptarse y probarse para reflejar el contexto local, el idioma, la estacionalidad, etc. Por lo tanto, se consideran como punto de partida para desarrollar los que podríamos finalmente seleccionar para pruebas.</a:t>
            </a:r>
            <a:endParaRPr lang="x-none" dirty="0"/>
          </a:p>
        </p:txBody>
      </p:sp>
      <p:sp>
        <p:nvSpPr>
          <p:cNvPr id="4" name="Slide Number Placeholder 3"/>
          <p:cNvSpPr>
            <a:spLocks noGrp="1"/>
          </p:cNvSpPr>
          <p:nvPr>
            <p:ph type="sldNum" sz="quarter" idx="10"/>
          </p:nvPr>
        </p:nvSpPr>
        <p:spPr/>
        <p:txBody>
          <a:bodyPr/>
          <a:lstStyle/>
          <a:p>
            <a:fld id="{06154A40-228E-48E4-80D8-AC6386B49565}" type="slidenum">
              <a:rPr lang="en-US" smtClean="0"/>
              <a:pPr/>
              <a:t>20</a:t>
            </a:fld>
            <a:endParaRPr lang="x-none"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6154A40-228E-48E4-80D8-AC6386B49565}" type="slidenum">
              <a:rPr lang="en-US" smtClean="0"/>
              <a:pPr/>
              <a:t>21</a:t>
            </a:fld>
            <a:endParaRPr lang="x-non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indent="-253702">
              <a:buClr>
                <a:srgbClr val="FF9900"/>
              </a:buClr>
              <a:buSzPct val="120000"/>
              <a:defRPr/>
            </a:pPr>
            <a:endParaRPr lang="en-US" dirty="0" smtClean="0"/>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B46EBBA-82E5-4F5A-BC54-0FD9B9E3AB55}" type="slidenum">
              <a:rPr lang="en-US" smtClean="0"/>
              <a:pPr fontAlgn="base">
                <a:spcBef>
                  <a:spcPct val="0"/>
                </a:spcBef>
                <a:spcAft>
                  <a:spcPct val="0"/>
                </a:spcAft>
                <a:defRPr/>
              </a:pPr>
              <a:t>3</a:t>
            </a:fld>
            <a:endParaRPr lang="x-none"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79445D4-2827-452A-972F-6321F9A50DE6}" type="slidenum">
              <a:rPr lang="en-US" smtClean="0"/>
              <a:pPr>
                <a:defRPr/>
              </a:pPr>
              <a:t>5</a:t>
            </a:fld>
            <a:endParaRPr lang="x-non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dirty="0" smtClean="0"/>
              <a:t>Hay diferentes formas de mejorar la salud </a:t>
            </a:r>
          </a:p>
          <a:p>
            <a:r>
              <a:rPr dirty="0" smtClean="0"/>
              <a:t>1. Microfinanzas == La teoría del cambio sugiere que los clientes deberían tener más probabilidad de buscar cuidados de salud y tener mayor seguridad alimentaria porque sus hogares tienen más ingresos para buscar cuidados de salud y alimentar a sus familias. </a:t>
            </a:r>
          </a:p>
          <a:p>
            <a:r>
              <a:rPr dirty="0" smtClean="0"/>
              <a:t>2. Salud == La teoría del cambio sugiere que los pacientes serán más saludables si buscan y tienen acceso a servicios de cuidado preventivo y curativo de manera oportuna. </a:t>
            </a:r>
          </a:p>
          <a:p>
            <a:r>
              <a:rPr dirty="0" smtClean="0"/>
              <a:t>3. Microfinanzas y salud == Los clientes tendrán más ingresos y tendrán más probabilidad de buscar cuidados de salud debido a esos ingresos (los cuales están mejor protegidos porque los clientes están más sanos), mayor confianza, conveniencia de los servicios.</a:t>
            </a:r>
            <a:endParaRPr lang="x-none" dirty="0"/>
          </a:p>
        </p:txBody>
      </p:sp>
      <p:sp>
        <p:nvSpPr>
          <p:cNvPr id="4" name="Slide Number Placeholder 3"/>
          <p:cNvSpPr>
            <a:spLocks noGrp="1"/>
          </p:cNvSpPr>
          <p:nvPr>
            <p:ph type="sldNum" sz="quarter" idx="10"/>
          </p:nvPr>
        </p:nvSpPr>
        <p:spPr/>
        <p:txBody>
          <a:bodyPr/>
          <a:lstStyle/>
          <a:p>
            <a:pPr>
              <a:defRPr/>
            </a:pPr>
            <a:fld id="{179445D4-2827-452A-972F-6321F9A50DE6}" type="slidenum">
              <a:rPr lang="en-US" smtClean="0"/>
              <a:pPr>
                <a:defRPr/>
              </a:pPr>
              <a:t>6</a:t>
            </a:fld>
            <a:endParaRPr lang="x-non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dirty="0" smtClean="0"/>
              <a:t>Así que, hablemos acerca de cómo trabajamos para establecer indicadores que puedan cumplir nuestras metas. Primero establecimos un conjunto de criterios contra los cuales mediríamos cada indicador. Este modelo fue copiado de un esfuerzo de salud pública para establecer indicadores de salud para programas de salud. Se establecieron tres criterios básicos: factibilidad, facilidad de uso y confiabilidad. Hay subindicadores debajo de estos indicadores. EN resumen, queríamos indicadores que los proveedores de servicios financieros (PSF) pudieran medir, que pudieran reportarse en una encuesta de clientes, que pudieran cambiar a corto plazo, que fueran relevantes para los PSF, que no dependieran inicialmente en intervenciones específicas y que fueran aplicables a ambos sexos.  Aunque las IMF generalmente se centran en las mujeres, muchas prestan servicios a hombres y mujeres por igual. Podían establecerse como puntos de referencia y eran confiables. Finalmente, después de calificar a cada indicador contra los criterios, determinamos la probabilidad de que se incluyera el indicador. Lo que queríamos que flotara a la superficie eran los indicadores que cumplían con todos o la mayoría de los criterios.</a:t>
            </a:r>
            <a:endParaRPr lang="x-none" dirty="0"/>
          </a:p>
        </p:txBody>
      </p:sp>
      <p:sp>
        <p:nvSpPr>
          <p:cNvPr id="4" name="Slide Number Placeholder 3"/>
          <p:cNvSpPr>
            <a:spLocks noGrp="1"/>
          </p:cNvSpPr>
          <p:nvPr>
            <p:ph type="sldNum" sz="quarter" idx="10"/>
          </p:nvPr>
        </p:nvSpPr>
        <p:spPr/>
        <p:txBody>
          <a:bodyPr/>
          <a:lstStyle/>
          <a:p>
            <a:pPr>
              <a:defRPr/>
            </a:pPr>
            <a:fld id="{179445D4-2827-452A-972F-6321F9A50DE6}" type="slidenum">
              <a:rPr lang="en-US" smtClean="0"/>
              <a:pPr>
                <a:defRPr/>
              </a:pPr>
              <a:t>7</a:t>
            </a:fld>
            <a:endParaRPr lang="x-non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79445D4-2827-452A-972F-6321F9A50DE6}" type="slidenum">
              <a:rPr lang="en-US" smtClean="0"/>
              <a:pPr>
                <a:defRPr/>
              </a:pPr>
              <a:t>8</a:t>
            </a:fld>
            <a:endParaRPr lang="x-non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dirty="0" smtClean="0"/>
              <a:t>Al reparar la recopilación de datos con cada socio, hemos hecho algunas adaptaciones. Básicamente, cada país tiene su propio PPI. Aunque se han hecho las mismas preguntas de seguridad alimentaria en cada país (preguntamos a las mujeres que determinen primero si han comido suficientes de los alimentos nutritivos que quieren comen y luego les preguntamos si sus hijos están comiendo suficientes alimentos nutritivos), en India agregamos algunos grupos alimenticios específicos que se encontró estaban correlacionados con los niveles de pobreza (grupos de frutas y lácteos). Los servicios de salud preventivos son los que han cambiado más de un contexto a otro. En India, nos enfocamos en los nacimientos institucionales; en Perú, en los exámenes anuales y pruebas de Papanicolau; y en las Filipinas, en exámenes anuales y el uso del seguro PhilHealth. El agua segura fue el enfoque en las Filipinas, mientras que India y Perú tienen preguntas similares acerca del agua y saneamiento. Todos los contextos tuvieron las mismas preguntas sobre tensión financiera. </a:t>
            </a:r>
            <a:endParaRPr lang="x-none" dirty="0"/>
          </a:p>
        </p:txBody>
      </p:sp>
      <p:sp>
        <p:nvSpPr>
          <p:cNvPr id="4" name="Slide Number Placeholder 3"/>
          <p:cNvSpPr>
            <a:spLocks noGrp="1"/>
          </p:cNvSpPr>
          <p:nvPr>
            <p:ph type="sldNum" sz="quarter" idx="10"/>
          </p:nvPr>
        </p:nvSpPr>
        <p:spPr/>
        <p:txBody>
          <a:bodyPr/>
          <a:lstStyle/>
          <a:p>
            <a:pPr>
              <a:defRPr/>
            </a:pPr>
            <a:fld id="{179445D4-2827-452A-972F-6321F9A50DE6}" type="slidenum">
              <a:rPr lang="en-US" smtClean="0"/>
              <a:pPr>
                <a:defRPr/>
              </a:pPr>
              <a:t>9</a:t>
            </a:fld>
            <a:endParaRPr lang="x-non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b="1" kern="1200" dirty="0" smtClean="0">
                <a:solidFill>
                  <a:schemeClr val="tx1"/>
                </a:solidFill>
                <a:latin typeface="Arial" charset="0"/>
              </a:rPr>
              <a:t>Estandarización: </a:t>
            </a:r>
            <a:r>
              <a:rPr lang="en-US" sz="1200" b="0" kern="1200" baseline="0" dirty="0" smtClean="0">
                <a:solidFill>
                  <a:schemeClr val="tx1"/>
                </a:solidFill>
                <a:latin typeface="Arial" charset="0"/>
              </a:rPr>
              <a:t>Aunque se intentó la estandarización en múltiples contextos, se encontró que puede ser más fácil </a:t>
            </a:r>
            <a:r>
              <a:rPr lang="en-US" sz="1200" b="0" kern="1200" dirty="0" smtClean="0">
                <a:solidFill>
                  <a:schemeClr val="tx1"/>
                </a:solidFill>
                <a:latin typeface="Arial" charset="0"/>
              </a:rPr>
              <a:t>estandarizar las dimensiones </a:t>
            </a:r>
            <a:r>
              <a:rPr lang="en-US" sz="1200" kern="1200" dirty="0" smtClean="0">
                <a:solidFill>
                  <a:schemeClr val="tx1"/>
                </a:solidFill>
                <a:latin typeface="Arial" charset="0"/>
              </a:rPr>
              <a:t>(y no los indicadores específicos) ya que el contexto, el tipo de organización, las motivaciones, los niveles de pobreza de los clientes son factores importantes que influencian qué indicadores son los más relevantes. La realización de más pruebas y el uso de indicadores determinarán finalmente si la estandarización es posible. </a:t>
            </a:r>
          </a:p>
          <a:p>
            <a:pPr lvl="0"/>
            <a:r>
              <a:rPr lang="en-US" sz="1200" b="1" kern="1200" dirty="0" smtClean="0">
                <a:solidFill>
                  <a:schemeClr val="tx1"/>
                </a:solidFill>
                <a:latin typeface="Arial" charset="0"/>
              </a:rPr>
              <a:t>Interpretación de los resultados. Dos organizaciones en India hicieron pruebas acerca de si los hogares trataban el agua, pero las correlaciones con la pobreza no fueron las mismas. Con una, entre más pobre era el hogar, era más probable que trataran su agua; con la otra, entre menos pobre era el cliente, era más probable que trataran su agua. </a:t>
            </a:r>
            <a:r>
              <a:rPr lang="en-US" sz="1200" kern="1200" dirty="0" smtClean="0">
                <a:solidFill>
                  <a:schemeClr val="tx1"/>
                </a:solidFill>
                <a:latin typeface="Arial" charset="0"/>
              </a:rPr>
              <a:t>Ninguna hizo preguntas relacionadas con las fuentes de agua utilizadas.  Mientras que "supusimos" que los esfuerzo de tratamiento de aguas deben mejorar con el tiempo, independientemente del país, no tomamos en cuenta los esfuerzos ya sea para mejorar las fuentes de agua o el hecho de que los hogares sencillamente podrían preferir tomar agua embotellada. La falta de tratamiento de agua no puede considerarse en todos los casos como un resultado negativo y podría ser, de hecho, un resultado positivo dependiendo del contexto. Por ejemplo, en lugares donde los servicios básicos de agua proveen a las personas agua potable segura directamente del grifo, el tratamiento de agua en casa ya no se hace necesario.  Es probable que otros indicadores enfrenten este mismo desafío.</a:t>
            </a:r>
          </a:p>
          <a:p>
            <a:pPr lvl="0"/>
            <a:endParaRPr lang="x-none" sz="1200" kern="1200" dirty="0" smtClean="0">
              <a:solidFill>
                <a:schemeClr val="tx1"/>
              </a:solidFill>
              <a:latin typeface="Arial" charset="0"/>
              <a:ea typeface="+mn-ea"/>
              <a:cs typeface="Arial" charset="0"/>
            </a:endParaRPr>
          </a:p>
          <a:p>
            <a:pPr lvl="0"/>
            <a:r>
              <a:rPr lang="en-US" sz="1200" b="1" kern="1200" dirty="0" smtClean="0">
                <a:solidFill>
                  <a:schemeClr val="tx1"/>
                </a:solidFill>
                <a:latin typeface="Arial" charset="0"/>
              </a:rPr>
              <a:t>Líneas de base</a:t>
            </a:r>
            <a:r>
              <a:rPr lang="en-US" sz="1200" kern="1200" dirty="0" smtClean="0">
                <a:solidFill>
                  <a:schemeClr val="tx1"/>
                </a:solidFill>
                <a:latin typeface="Arial" charset="0"/>
              </a:rPr>
              <a:t>  Cualquier IMF que desee integrar los indicadores de salud a un sistema de gestión del desempeño, necesitaría establecer una línea de base con una cohorte de clientes entrantes.  Mientras que hay alternativas disponibles, por ejemplo, el rastreo de cambios en muestras representativas con el paso del tiempo, estos otros métodos requieren mucho más análisis de datos para ayudar en la interpretación de los mismos. Mientras que los estudios basados en la población frecuentemente hacen esto, las IMF que tienen clientes entrando y saliendo de su institución encontrarán difícil extraer un significado de secciones transversales representativas de clientes sin un análisis más intenso de datos. </a:t>
            </a:r>
          </a:p>
          <a:p>
            <a:pPr lvl="0"/>
            <a:endParaRPr lang="x-none" sz="1200" kern="1200" dirty="0" smtClean="0">
              <a:solidFill>
                <a:schemeClr val="tx1"/>
              </a:solidFill>
              <a:latin typeface="Arial" charset="0"/>
              <a:ea typeface="+mn-ea"/>
              <a:cs typeface="Arial" charset="0"/>
            </a:endParaRPr>
          </a:p>
          <a:p>
            <a:pPr lvl="0"/>
            <a:r>
              <a:rPr lang="en-US" sz="1200" b="1" kern="1200" dirty="0" smtClean="0">
                <a:solidFill>
                  <a:schemeClr val="tx1"/>
                </a:solidFill>
                <a:latin typeface="Arial" charset="0"/>
              </a:rPr>
              <a:t>Los niveles positivos de desempeño en línea base del 80 por ciento o más pueden no ser tan útiles para el rastreo como los que están debajo de 80 por ciento</a:t>
            </a:r>
            <a:r>
              <a:rPr lang="en-US" sz="1200" kern="1200" dirty="0" smtClean="0">
                <a:solidFill>
                  <a:schemeClr val="tx1"/>
                </a:solidFill>
                <a:latin typeface="Arial" charset="0"/>
              </a:rPr>
              <a:t> . Dado que puede no estar claro cuáles serán las medidas de línea base, una IMF puede considerar el desarrollo de una encuesta de línea base con todos los indicadores potenciales de interés y luego, una vez la línea base se ha completado, elegir qué subconjunto de indicadores valdría la pena rastrear con el paso del tiempo. La línea base en sí proporciona información importante sobre la salud de los clientes que puee usarse como investigación de mercado o para el desarrollo de productos.</a:t>
            </a:r>
          </a:p>
          <a:p>
            <a:pPr lvl="0"/>
            <a:endParaRPr lang="x-none" sz="1200" kern="1200" dirty="0" smtClean="0">
              <a:solidFill>
                <a:schemeClr val="tx1"/>
              </a:solidFill>
              <a:latin typeface="Arial" charset="0"/>
              <a:ea typeface="+mn-ea"/>
              <a:cs typeface="Arial" charset="0"/>
            </a:endParaRPr>
          </a:p>
          <a:p>
            <a:pPr lvl="0"/>
            <a:r>
              <a:rPr lang="en-US" sz="1200" b="1" kern="1200" dirty="0" smtClean="0">
                <a:solidFill>
                  <a:schemeClr val="tx1"/>
                </a:solidFill>
                <a:latin typeface="Arial" charset="0"/>
              </a:rPr>
              <a:t>Valor del análisis estadístico en la comparación de los indicadores de salud con la pobreza y/o indicadores de seguridad alimentaria.</a:t>
            </a:r>
            <a:r>
              <a:rPr lang="en-US" sz="1200" kern="1200" dirty="0" smtClean="0">
                <a:solidFill>
                  <a:schemeClr val="tx1"/>
                </a:solidFill>
                <a:latin typeface="Arial" charset="0"/>
              </a:rPr>
              <a:t> Como resultado de este piloto, las comparaciones estadísticas nos ayudaron principalmente en nuestra capacidad de predecir y refinar nuestras teorías del cambio. Las correlaciones de los indicadoras con la pobreza o la falta de la misma no necesariamente nos ayudaron a determinar si un indicador tenía más valor que otro, porque en algunos casos, se puede argumentar de que si un indicador está midiendo algo muy diferente al estado de pobreza del hogar, entonces éste es más valioso que un indicador que debe mejorar a medida que mejoran los niveles de pobreza. Esto sugiere que el tener una mezcla de indicadores que sirven ambos propósitos--algunos que son rastreados junto con la pobreza y otros que no--siempre que parezcan ser indicadores convincentes y significativos para su rastreo, sería una combinación útil.  </a:t>
            </a:r>
          </a:p>
          <a:p>
            <a:pPr lvl="0"/>
            <a:endParaRPr lang="x-none" sz="1200" kern="1200" dirty="0" smtClean="0">
              <a:solidFill>
                <a:schemeClr val="tx1"/>
              </a:solidFill>
              <a:latin typeface="Arial" charset="0"/>
              <a:ea typeface="+mn-ea"/>
              <a:cs typeface="Arial" charset="0"/>
            </a:endParaRPr>
          </a:p>
          <a:p>
            <a:pPr lvl="0"/>
            <a:r>
              <a:rPr lang="en-US" sz="1200" b="1" kern="1200" dirty="0" smtClean="0">
                <a:solidFill>
                  <a:schemeClr val="tx1"/>
                </a:solidFill>
                <a:latin typeface="Arial" charset="0"/>
              </a:rPr>
              <a:t>¿A quién rastrear y por cuánto tiempo?</a:t>
            </a:r>
            <a:r>
              <a:rPr lang="en-US" sz="1200" kern="1200" dirty="0" smtClean="0">
                <a:solidFill>
                  <a:schemeClr val="tx1"/>
                </a:solidFill>
                <a:latin typeface="Arial" charset="0"/>
              </a:rPr>
              <a:t> En este caso, solamente tenemos una ronda de recopilación de datos. Algunas instituciones deciden recopilar datos sobre pobreza cada año y pueden encontrar que tiene sentido rastrear los indicadores de salud cada año. Las tasas esperadas de deserción de los clientes y la frecuencia de la recopilación de datos también tienen influencia en qué indicadores será más útil incluir. En este momento, podríamos recomendar el conectar la medición de los resultados de los clientes con la planeación estratégica, ciclos de cinco años, para sacar el mayor significado al pensar en la estrategia para el futuro. Esto brinda la oportunidad de rastrear una cohorte de clientes por cinco años, tomando decisiones acerca de la estrategia futura y para considerar mejoras, y luego empezar otra vez.  La elección de quién será entrevistado y por cuánto tiempo determinará qué indicadores van a proporcionar la información más útil. </a:t>
            </a:r>
          </a:p>
          <a:p>
            <a:pPr lvl="0"/>
            <a:endParaRPr lang="x-none" sz="1200" b="1" kern="1200" dirty="0" smtClean="0">
              <a:solidFill>
                <a:schemeClr val="tx1"/>
              </a:solidFill>
              <a:latin typeface="Arial" charset="0"/>
              <a:ea typeface="+mn-ea"/>
              <a:cs typeface="Arial" charset="0"/>
            </a:endParaRPr>
          </a:p>
          <a:p>
            <a:pPr lvl="0"/>
            <a:r>
              <a:rPr lang="en-US" sz="1200" b="1" kern="1200" dirty="0" smtClean="0">
                <a:solidFill>
                  <a:schemeClr val="tx1"/>
                </a:solidFill>
                <a:latin typeface="Arial" charset="0"/>
              </a:rPr>
              <a:t>Sea paciente. Éste es un viaje</a:t>
            </a:r>
            <a:r>
              <a:rPr lang="en-US" sz="1200" kern="1200" dirty="0" smtClean="0">
                <a:solidFill>
                  <a:schemeClr val="tx1"/>
                </a:solidFill>
                <a:latin typeface="Arial" charset="0"/>
              </a:rPr>
              <a:t>. Mientras que el destino está claro--la reducción de la pobreza, mejorar la salud y el bienestar--el viaje para comprender si esto está ocurriendo y mejorando con el tiempo puede no ser tan claro como se desearía. El monitoreo de los cambios en el bienestar de los clientes con el tiempo debe rastrearse con tanta paciencia como los cambios en la pobreza en sí lo requiera. Este proceso tendrá necesariamente que ser iterativo hasta que más y más datos se recopilen y se compartan dentro de la industria. </a:t>
            </a:r>
          </a:p>
          <a:p>
            <a:r>
              <a:rPr lang="en-US" sz="1200" kern="1200" dirty="0" smtClean="0">
                <a:solidFill>
                  <a:schemeClr val="tx1"/>
                </a:solidFill>
                <a:latin typeface="Arial" charset="0"/>
              </a:rPr>
              <a:t> </a:t>
            </a:r>
            <a:endParaRPr lang="x-none" dirty="0"/>
          </a:p>
        </p:txBody>
      </p:sp>
      <p:sp>
        <p:nvSpPr>
          <p:cNvPr id="4" name="Slide Number Placeholder 3"/>
          <p:cNvSpPr>
            <a:spLocks noGrp="1"/>
          </p:cNvSpPr>
          <p:nvPr>
            <p:ph type="sldNum" sz="quarter" idx="10"/>
          </p:nvPr>
        </p:nvSpPr>
        <p:spPr/>
        <p:txBody>
          <a:bodyPr/>
          <a:lstStyle/>
          <a:p>
            <a:pPr>
              <a:defRPr/>
            </a:pPr>
            <a:fld id="{179445D4-2827-452A-972F-6321F9A50DE6}" type="slidenum">
              <a:rPr lang="en-US" smtClean="0"/>
              <a:pPr>
                <a:defRPr/>
              </a:pPr>
              <a:t>10</a:t>
            </a:fld>
            <a:endParaRPr lang="x-non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dirty="0" smtClean="0"/>
              <a:t>Déjenme iniciar intentando describir el viaje en el que ha estado el Grupo de Trabajo de Directores Ejecutivos. En resumen, lo que hemos estado esperando desarrollar, probar y diseminar es una medida común central y un sistema de monitoreo que estén diseñados para cumplir con todos estos criterios. (Enumérelos.) Nuestra ídea sería que en el centro estuviera el PPI--ya que la mayoría de nuestras redes tienen una buena cantidad de IMF afiliadas que están utilizando el PPI o alguna otra herramienta como PAT o FCAT, la cual viene en el futuro. Luego, agregarían al PPI un número adicional de indicadores que medirían otros resultados del cliente además de la pobreza económica en los que la red esté especialmente interesada. </a:t>
            </a:r>
            <a:endParaRPr lang="x-none" dirty="0"/>
          </a:p>
        </p:txBody>
      </p:sp>
      <p:sp>
        <p:nvSpPr>
          <p:cNvPr id="4" name="Slide Number Placeholder 3"/>
          <p:cNvSpPr>
            <a:spLocks noGrp="1"/>
          </p:cNvSpPr>
          <p:nvPr>
            <p:ph type="sldNum" sz="quarter" idx="10"/>
          </p:nvPr>
        </p:nvSpPr>
        <p:spPr/>
        <p:txBody>
          <a:bodyPr/>
          <a:lstStyle/>
          <a:p>
            <a:fld id="{06154A40-228E-48E4-80D8-AC6386B49565}" type="slidenum">
              <a:rPr lang="en-US" smtClean="0"/>
              <a:pPr/>
              <a:t>12</a:t>
            </a:fld>
            <a:endParaRPr lang="x-none"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E493BCC3-267A-8849-9119-C03352B59428}" type="datetimeFigureOut">
              <a:rPr lang="en-US" smtClean="0">
                <a:solidFill>
                  <a:srgbClr val="EFE1A2"/>
                </a:solidFill>
                <a:latin typeface="Georgia"/>
              </a:rPr>
              <a:pPr/>
              <a:t>7/28/2015</a:t>
            </a:fld>
            <a:endParaRPr lang="en-US" dirty="0">
              <a:solidFill>
                <a:srgbClr val="EFE1A2"/>
              </a:solidFill>
              <a:latin typeface="Georgia"/>
            </a:endParaRPr>
          </a:p>
        </p:txBody>
      </p:sp>
      <p:sp>
        <p:nvSpPr>
          <p:cNvPr id="17" name="Footer Placeholder 16"/>
          <p:cNvSpPr>
            <a:spLocks noGrp="1"/>
          </p:cNvSpPr>
          <p:nvPr>
            <p:ph type="ftr" sz="quarter" idx="11"/>
          </p:nvPr>
        </p:nvSpPr>
        <p:spPr>
          <a:xfrm>
            <a:off x="5410200" y="4205288"/>
            <a:ext cx="1295400" cy="457200"/>
          </a:xfrm>
        </p:spPr>
        <p:txBody>
          <a:bodyPr/>
          <a:lstStyle/>
          <a:p>
            <a:endParaRPr lang="en-US" dirty="0">
              <a:solidFill>
                <a:srgbClr val="EFE1A2"/>
              </a:solidFill>
              <a:latin typeface="Georgia"/>
            </a:endParaRP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416357F-9992-564A-B18A-2E887FEDCA1C}" type="slidenum">
              <a:rPr lang="en-US" smtClean="0">
                <a:solidFill>
                  <a:prstClr val="white"/>
                </a:solidFill>
                <a:latin typeface="Georgia"/>
              </a:rPr>
              <a:pPr/>
              <a:t>‹#›</a:t>
            </a:fld>
            <a:endParaRPr lang="en-US" dirty="0">
              <a:solidFill>
                <a:prstClr val="white"/>
              </a:solidFill>
              <a:latin typeface="Georgia"/>
            </a:endParaRPr>
          </a:p>
        </p:txBody>
      </p:sp>
    </p:spTree>
    <p:extLst>
      <p:ext uri="{BB962C8B-B14F-4D97-AF65-F5344CB8AC3E}">
        <p14:creationId xmlns:p14="http://schemas.microsoft.com/office/powerpoint/2010/main" val="895578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4E827B-929D-4A4F-ABE5-C916E059604E}" type="datetimeFigureOut">
              <a:rPr lang="en-US" smtClean="0">
                <a:solidFill>
                  <a:srgbClr val="EFE1A2"/>
                </a:solidFill>
                <a:latin typeface="Georgia"/>
              </a:rPr>
              <a:pPr/>
              <a:t>7/28/2015</a:t>
            </a:fld>
            <a:endParaRPr lang="en-US" dirty="0">
              <a:solidFill>
                <a:srgbClr val="EFE1A2"/>
              </a:solidFill>
              <a:latin typeface="Georgia"/>
            </a:endParaRPr>
          </a:p>
        </p:txBody>
      </p:sp>
      <p:sp>
        <p:nvSpPr>
          <p:cNvPr id="5" name="Footer Placeholder 4"/>
          <p:cNvSpPr>
            <a:spLocks noGrp="1"/>
          </p:cNvSpPr>
          <p:nvPr>
            <p:ph type="ftr" sz="quarter" idx="11"/>
          </p:nvPr>
        </p:nvSpPr>
        <p:spPr/>
        <p:txBody>
          <a:bodyPr/>
          <a:lstStyle/>
          <a:p>
            <a:endParaRPr lang="en-US" dirty="0">
              <a:solidFill>
                <a:srgbClr val="EFE1A2"/>
              </a:solidFill>
              <a:latin typeface="Georgia"/>
            </a:endParaRPr>
          </a:p>
        </p:txBody>
      </p:sp>
      <p:sp>
        <p:nvSpPr>
          <p:cNvPr id="6" name="Slide Number Placeholder 5"/>
          <p:cNvSpPr>
            <a:spLocks noGrp="1"/>
          </p:cNvSpPr>
          <p:nvPr>
            <p:ph type="sldNum" sz="quarter" idx="12"/>
          </p:nvPr>
        </p:nvSpPr>
        <p:spPr/>
        <p:txBody>
          <a:bodyPr/>
          <a:lstStyle/>
          <a:p>
            <a:fld id="{061F0D9A-1E78-1C4E-8DDE-8D6411FFFF54}" type="slidenum">
              <a:rPr lang="en-US" smtClean="0">
                <a:latin typeface="Georgia"/>
              </a:rPr>
              <a:pPr/>
              <a:t>‹#›</a:t>
            </a:fld>
            <a:endParaRPr lang="en-US" dirty="0">
              <a:latin typeface="Georgia"/>
            </a:endParaRPr>
          </a:p>
        </p:txBody>
      </p:sp>
    </p:spTree>
    <p:extLst>
      <p:ext uri="{BB962C8B-B14F-4D97-AF65-F5344CB8AC3E}">
        <p14:creationId xmlns:p14="http://schemas.microsoft.com/office/powerpoint/2010/main" val="2121209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re. Texte et contenu">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FFH Content Slide">
    <p:spTree>
      <p:nvGrpSpPr>
        <p:cNvPr id="1" name=""/>
        <p:cNvGrpSpPr/>
        <p:nvPr/>
      </p:nvGrpSpPr>
      <p:grpSpPr>
        <a:xfrm>
          <a:off x="0" y="0"/>
          <a:ext cx="0" cy="0"/>
          <a:chOff x="0" y="0"/>
          <a:chExt cx="0" cy="0"/>
        </a:xfrm>
      </p:grpSpPr>
      <p:sp>
        <p:nvSpPr>
          <p:cNvPr id="4" name="Rectangle 3"/>
          <p:cNvSpPr/>
          <p:nvPr userDrawn="1"/>
        </p:nvSpPr>
        <p:spPr>
          <a:xfrm>
            <a:off x="0" y="0"/>
            <a:ext cx="9144000" cy="1219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userDrawn="1"/>
        </p:nvSpPr>
        <p:spPr>
          <a:xfrm>
            <a:off x="0" y="1193800"/>
            <a:ext cx="9144000" cy="76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Espace réservé du contenu 2"/>
          <p:cNvSpPr>
            <a:spLocks noGrp="1"/>
          </p:cNvSpPr>
          <p:nvPr>
            <p:ph sz="half" idx="1"/>
          </p:nvPr>
        </p:nvSpPr>
        <p:spPr>
          <a:xfrm>
            <a:off x="228600" y="1524000"/>
            <a:ext cx="8229600" cy="4525963"/>
          </a:xfrm>
        </p:spPr>
        <p:txBody>
          <a:bodyPr/>
          <a:lstStyle>
            <a:lvl1pPr marL="228600" indent="-228600">
              <a:buFont typeface="Wingdings" pitchFamily="2" charset="2"/>
              <a:buChar char="§"/>
              <a:defRPr sz="2400"/>
            </a:lvl1pPr>
            <a:lvl2pPr marL="742950" indent="-285750">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2" name="Titre 1"/>
          <p:cNvSpPr>
            <a:spLocks noGrp="1"/>
          </p:cNvSpPr>
          <p:nvPr>
            <p:ph type="title"/>
          </p:nvPr>
        </p:nvSpPr>
        <p:spPr>
          <a:xfrm>
            <a:off x="228600" y="76200"/>
            <a:ext cx="8686800" cy="1143000"/>
          </a:xfrm>
        </p:spPr>
        <p:txBody>
          <a:bodyPr/>
          <a:lstStyle>
            <a:lvl1pPr algn="l">
              <a:defRPr sz="3200">
                <a:solidFill>
                  <a:schemeClr val="bg1"/>
                </a:solidFill>
              </a:defRPr>
            </a:lvl1pPr>
          </a:lstStyle>
          <a:p>
            <a:r>
              <a:rPr lang="fr-FR" dirty="0" smtClean="0"/>
              <a:t>Cliquez pour modifier le style du titre</a:t>
            </a:r>
            <a:endParaRPr lang="fr-FR" dirty="0"/>
          </a:p>
        </p:txBody>
      </p:sp>
      <p:sp>
        <p:nvSpPr>
          <p:cNvPr id="9" name="TextBox 8"/>
          <p:cNvSpPr txBox="1"/>
          <p:nvPr userDrawn="1"/>
        </p:nvSpPr>
        <p:spPr>
          <a:xfrm>
            <a:off x="7696200" y="6474023"/>
            <a:ext cx="1143000" cy="307777"/>
          </a:xfrm>
          <a:prstGeom prst="rect">
            <a:avLst/>
          </a:prstGeom>
          <a:noFill/>
        </p:spPr>
        <p:txBody>
          <a:bodyPr wrap="square" rtlCol="0">
            <a:spAutoFit/>
          </a:bodyPr>
          <a:lstStyle/>
          <a:p>
            <a:pPr algn="r"/>
            <a:fld id="{12CC2D9B-8682-4A3B-B629-1DD0040FCF72}" type="slidenum">
              <a:rPr lang="en-US" sz="1400" smtClean="0">
                <a:latin typeface="+mn-lt"/>
              </a:rPr>
              <a:pPr algn="r"/>
              <a:t>‹#›</a:t>
            </a:fld>
            <a:endParaRPr lang="x-none" sz="1400" dirty="0">
              <a:latin typeface="+mn-lt"/>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defTabSz="457200"/>
            <a:fld id="{874E827B-929D-4A4F-ABE5-C916E059604E}" type="datetimeFigureOut">
              <a:rPr lang="en-US" smtClean="0">
                <a:solidFill>
                  <a:srgbClr val="EFE1A2"/>
                </a:solidFill>
                <a:latin typeface="Georgia"/>
              </a:rPr>
              <a:pPr defTabSz="457200"/>
              <a:t>7/28/2015</a:t>
            </a:fld>
            <a:endParaRPr lang="en-US" dirty="0">
              <a:solidFill>
                <a:srgbClr val="EFE1A2"/>
              </a:solidFill>
              <a:latin typeface="Georgia"/>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defTabSz="457200"/>
            <a:endParaRPr lang="en-US" dirty="0">
              <a:solidFill>
                <a:srgbClr val="EFE1A2"/>
              </a:solidFill>
              <a:latin typeface="Georgia"/>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defTabSz="457200"/>
            <a:fld id="{061F0D9A-1E78-1C4E-8DDE-8D6411FFFF54}" type="slidenum">
              <a:rPr lang="en-US" smtClean="0">
                <a:latin typeface="Georgia"/>
              </a:rPr>
              <a:pPr defTabSz="457200"/>
              <a:t>‹#›</a:t>
            </a:fld>
            <a:endParaRPr lang="en-US" dirty="0">
              <a:latin typeface="Georgia"/>
            </a:endParaRPr>
          </a:p>
        </p:txBody>
      </p:sp>
    </p:spTree>
    <p:extLst>
      <p:ext uri="{BB962C8B-B14F-4D97-AF65-F5344CB8AC3E}">
        <p14:creationId xmlns:p14="http://schemas.microsoft.com/office/powerpoint/2010/main" val="42794112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rgbClr val="000000"/>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rgbClr val="000000"/>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rgbClr val="000000"/>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rgbClr val="000000"/>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francessinha@edarural.com" TargetMode="External"/><Relationship Id="rId2" Type="http://schemas.openxmlformats.org/officeDocument/2006/relationships/hyperlink" Target="mailto:info@sptf.info" TargetMode="External"/><Relationship Id="rId1" Type="http://schemas.openxmlformats.org/officeDocument/2006/relationships/slideLayout" Target="../slideLayouts/slideLayout2.xml"/><Relationship Id="rId4" Type="http://schemas.openxmlformats.org/officeDocument/2006/relationships/hyperlink" Target="http://sptf.info/sp-task-force/working-group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47476"/>
            <a:ext cx="8458200" cy="1829191"/>
          </a:xfrm>
        </p:spPr>
        <p:txBody>
          <a:bodyPr>
            <a:noAutofit/>
          </a:bodyPr>
          <a:lstStyle/>
          <a:p>
            <a:pPr lvl="0"/>
            <a:r>
              <a:rPr dirty="0"/>
              <a:t/>
            </a:r>
            <a:br>
              <a:rPr dirty="0"/>
            </a:br>
            <a:r>
              <a:rPr dirty="0"/>
              <a:t/>
            </a:r>
            <a:br>
              <a:rPr dirty="0"/>
            </a:br>
            <a:r>
              <a:rPr dirty="0"/>
              <a:t/>
            </a:r>
            <a:br>
              <a:rPr dirty="0"/>
            </a:br>
            <a:r>
              <a:rPr lang="en-US" sz="3200" dirty="0" smtClean="0">
                <a:solidFill>
                  <a:srgbClr val="FF6600"/>
                </a:solidFill>
              </a:rPr>
              <a:t>Grupo de Trabajo de </a:t>
            </a:r>
            <a:r>
              <a:rPr lang="en-US" sz="3200" dirty="0" err="1" smtClean="0">
                <a:solidFill>
                  <a:srgbClr val="FF6600"/>
                </a:solidFill>
              </a:rPr>
              <a:t>Resultados</a:t>
            </a:r>
            <a:r>
              <a:rPr lang="en-US" sz="3200" dirty="0" smtClean="0">
                <a:solidFill>
                  <a:srgbClr val="FF6600"/>
                </a:solidFill>
              </a:rPr>
              <a:t> </a:t>
            </a:r>
            <a:r>
              <a:rPr lang="en-US" sz="3200" dirty="0" err="1" smtClean="0">
                <a:solidFill>
                  <a:srgbClr val="FF6600"/>
                </a:solidFill>
              </a:rPr>
              <a:t>en</a:t>
            </a:r>
            <a:r>
              <a:rPr lang="en-US" sz="3200" dirty="0" smtClean="0">
                <a:solidFill>
                  <a:srgbClr val="FF6600"/>
                </a:solidFill>
              </a:rPr>
              <a:t> </a:t>
            </a:r>
            <a:r>
              <a:rPr lang="en-US" sz="3200" dirty="0" err="1" smtClean="0">
                <a:solidFill>
                  <a:srgbClr val="FF6600"/>
                </a:solidFill>
              </a:rPr>
              <a:t>Clientes</a:t>
            </a:r>
            <a:r>
              <a:rPr lang="en-US" sz="3200" dirty="0" smtClean="0">
                <a:solidFill>
                  <a:srgbClr val="FF6600"/>
                </a:solidFill>
              </a:rPr>
              <a:t/>
            </a:r>
            <a:br>
              <a:rPr lang="en-US" sz="3200" dirty="0" smtClean="0">
                <a:solidFill>
                  <a:srgbClr val="FF6600"/>
                </a:solidFill>
              </a:rPr>
            </a:br>
            <a:r>
              <a:rPr dirty="0"/>
              <a:t/>
            </a:r>
            <a:br>
              <a:rPr dirty="0"/>
            </a:br>
            <a:r>
              <a:rPr lang="en-US" sz="2800" dirty="0" smtClean="0">
                <a:solidFill>
                  <a:srgbClr val="FF6600"/>
                </a:solidFill>
              </a:rPr>
              <a:t>Seminario virtual 3:  Indicadores para medir los resultados de los clientes</a:t>
            </a:r>
            <a:endParaRPr lang="x-none" sz="2800" dirty="0">
              <a:solidFill>
                <a:srgbClr val="FF6600"/>
              </a:solidFill>
            </a:endParaRPr>
          </a:p>
        </p:txBody>
      </p:sp>
      <p:pic>
        <p:nvPicPr>
          <p:cNvPr id="4" name="Picture 5" descr="SocialPerformance400x129"/>
          <p:cNvPicPr>
            <a:picLocks noChangeAspect="1" noChangeArrowheads="1"/>
          </p:cNvPicPr>
          <p:nvPr/>
        </p:nvPicPr>
        <p:blipFill>
          <a:blip r:embed="rId3" cstate="print"/>
          <a:srcRect/>
          <a:stretch>
            <a:fillRect/>
          </a:stretch>
        </p:blipFill>
        <p:spPr bwMode="auto">
          <a:xfrm>
            <a:off x="2209800" y="2052405"/>
            <a:ext cx="4800600" cy="1676400"/>
          </a:xfrm>
          <a:prstGeom prst="rect">
            <a:avLst/>
          </a:prstGeom>
          <a:noFill/>
          <a:ln w="9525">
            <a:noFill/>
            <a:miter lim="800000"/>
            <a:headEnd/>
            <a:tailEnd/>
          </a:ln>
        </p:spPr>
      </p:pic>
      <p:sp>
        <p:nvSpPr>
          <p:cNvPr id="3" name="TextBox 2"/>
          <p:cNvSpPr txBox="1"/>
          <p:nvPr/>
        </p:nvSpPr>
        <p:spPr>
          <a:xfrm>
            <a:off x="228600" y="3862165"/>
            <a:ext cx="8491255" cy="2554545"/>
          </a:xfrm>
          <a:prstGeom prst="rect">
            <a:avLst/>
          </a:prstGeom>
          <a:noFill/>
        </p:spPr>
        <p:txBody>
          <a:bodyPr wrap="square" rtlCol="0">
            <a:spAutoFit/>
          </a:bodyPr>
          <a:lstStyle/>
          <a:p>
            <a:pPr algn="ctr" defTabSz="457200"/>
            <a:r>
              <a:rPr lang="en-US" sz="2400" u="sng" dirty="0" smtClean="0">
                <a:solidFill>
                  <a:prstClr val="black"/>
                </a:solidFill>
                <a:latin typeface="Georgia"/>
              </a:rPr>
              <a:t>Presentadores</a:t>
            </a:r>
            <a:r>
              <a:rPr lang="en-US" sz="2400" dirty="0" smtClean="0">
                <a:solidFill>
                  <a:prstClr val="black"/>
                </a:solidFill>
                <a:latin typeface="Georgia"/>
              </a:rPr>
              <a:t>: </a:t>
            </a:r>
            <a:r>
              <a:rPr lang="en-US" sz="2400" b="1" dirty="0" smtClean="0">
                <a:solidFill>
                  <a:prstClr val="black"/>
                </a:solidFill>
              </a:rPr>
              <a:t>Bobbi Gray</a:t>
            </a:r>
            <a:r>
              <a:rPr lang="en-US" sz="2400" dirty="0" smtClean="0">
                <a:solidFill>
                  <a:prstClr val="black"/>
                </a:solidFill>
              </a:rPr>
              <a:t>, </a:t>
            </a:r>
            <a:r>
              <a:rPr dirty="0" smtClean="0"/>
              <a:t> </a:t>
            </a:r>
            <a:r>
              <a:rPr lang="en-US" sz="2400" dirty="0" smtClean="0"/>
              <a:t>Especialista en Evaluación e Investigación, Freedom from Hunger</a:t>
            </a:r>
          </a:p>
          <a:p>
            <a:pPr algn="ctr" defTabSz="457200"/>
            <a:r>
              <a:rPr lang="en-US" sz="2400" b="1" dirty="0" smtClean="0">
                <a:solidFill>
                  <a:prstClr val="black"/>
                </a:solidFill>
              </a:rPr>
              <a:t>Anne Hastings, </a:t>
            </a:r>
            <a:r>
              <a:rPr lang="en-US" sz="2400" dirty="0" smtClean="0">
                <a:solidFill>
                  <a:prstClr val="black"/>
                </a:solidFill>
              </a:rPr>
              <a:t>Directora Ejecutiva,</a:t>
            </a:r>
          </a:p>
          <a:p>
            <a:pPr algn="ctr" defTabSz="457200"/>
            <a:r>
              <a:rPr lang="en-US" sz="2400" dirty="0" smtClean="0">
                <a:solidFill>
                  <a:prstClr val="black"/>
                </a:solidFill>
              </a:rPr>
              <a:t>Grupo de Trabajo de Directores Ejecutivos de </a:t>
            </a:r>
            <a:r>
              <a:rPr lang="en-US" sz="2400" dirty="0" smtClean="0">
                <a:solidFill>
                  <a:prstClr val="black"/>
                </a:solidFill>
              </a:rPr>
              <a:t>las </a:t>
            </a:r>
            <a:r>
              <a:rPr lang="en-US" sz="2400" dirty="0" err="1" smtClean="0">
                <a:solidFill>
                  <a:prstClr val="black"/>
                </a:solidFill>
              </a:rPr>
              <a:t>Redes</a:t>
            </a:r>
            <a:r>
              <a:rPr lang="en-US" sz="2400" dirty="0" smtClean="0">
                <a:solidFill>
                  <a:prstClr val="black"/>
                </a:solidFill>
              </a:rPr>
              <a:t> </a:t>
            </a:r>
            <a:r>
              <a:rPr lang="en-US" sz="2400" dirty="0" err="1" smtClean="0">
                <a:solidFill>
                  <a:prstClr val="black"/>
                </a:solidFill>
              </a:rPr>
              <a:t>Internacionales</a:t>
            </a:r>
            <a:r>
              <a:rPr lang="en-US" sz="2400" dirty="0" smtClean="0">
                <a:solidFill>
                  <a:prstClr val="black"/>
                </a:solidFill>
              </a:rPr>
              <a:t> de </a:t>
            </a:r>
            <a:r>
              <a:rPr lang="en-US" sz="2400" dirty="0" err="1" smtClean="0">
                <a:solidFill>
                  <a:prstClr val="black"/>
                </a:solidFill>
              </a:rPr>
              <a:t>Microfinanzas</a:t>
            </a:r>
            <a:endParaRPr lang="en-US" sz="2400" dirty="0" smtClean="0">
              <a:solidFill>
                <a:prstClr val="black"/>
              </a:solidFill>
            </a:endParaRPr>
          </a:p>
          <a:p>
            <a:pPr algn="ctr" defTabSz="457200"/>
            <a:r>
              <a:rPr lang="en-US" sz="2000" u="sng" dirty="0" smtClean="0">
                <a:solidFill>
                  <a:prstClr val="black"/>
                </a:solidFill>
              </a:rPr>
              <a:t>Facilitador del Grupo de Trabajo</a:t>
            </a:r>
            <a:r>
              <a:rPr lang="en-US" sz="2000" dirty="0" smtClean="0">
                <a:solidFill>
                  <a:prstClr val="black"/>
                </a:solidFill>
              </a:rPr>
              <a:t>: </a:t>
            </a:r>
            <a:r>
              <a:rPr lang="en-US" sz="2000" b="1" dirty="0" smtClean="0">
                <a:solidFill>
                  <a:prstClr val="black"/>
                </a:solidFill>
              </a:rPr>
              <a:t>Frances Sinha</a:t>
            </a:r>
            <a:r>
              <a:rPr lang="en-US" sz="2000" dirty="0" smtClean="0">
                <a:solidFill>
                  <a:prstClr val="black"/>
                </a:solidFill>
              </a:rPr>
              <a:t>, Director de EDA Rural Systems (India) y miembro de la junta de SPTF</a:t>
            </a:r>
            <a:endParaRPr lang="x-none" sz="2000" dirty="0">
              <a:solidFill>
                <a:srgbClr val="FF0000"/>
              </a:solidFill>
              <a:latin typeface="Georgia"/>
            </a:endParaRPr>
          </a:p>
        </p:txBody>
      </p:sp>
      <p:sp>
        <p:nvSpPr>
          <p:cNvPr id="6" name="TextBox 5"/>
          <p:cNvSpPr txBox="1"/>
          <p:nvPr/>
        </p:nvSpPr>
        <p:spPr>
          <a:xfrm>
            <a:off x="3340042" y="6442209"/>
            <a:ext cx="2404826" cy="461665"/>
          </a:xfrm>
          <a:prstGeom prst="rect">
            <a:avLst/>
          </a:prstGeom>
          <a:noFill/>
        </p:spPr>
        <p:txBody>
          <a:bodyPr wrap="none" rtlCol="0">
            <a:spAutoFit/>
          </a:bodyPr>
          <a:lstStyle/>
          <a:p>
            <a:pPr defTabSz="457200"/>
            <a:r>
              <a:rPr lang="en-US" sz="2400" dirty="0" smtClean="0">
                <a:solidFill>
                  <a:prstClr val="black"/>
                </a:solidFill>
                <a:latin typeface="Georgia"/>
              </a:rPr>
              <a:t>4 de febrero de 2015</a:t>
            </a:r>
            <a:endParaRPr lang="x-none" sz="2400" dirty="0">
              <a:solidFill>
                <a:prstClr val="black"/>
              </a:solidFill>
              <a:latin typeface="Georgia"/>
            </a:endParaRPr>
          </a:p>
        </p:txBody>
      </p:sp>
    </p:spTree>
    <p:extLst>
      <p:ext uri="{BB962C8B-B14F-4D97-AF65-F5344CB8AC3E}">
        <p14:creationId xmlns:p14="http://schemas.microsoft.com/office/powerpoint/2010/main" val="10620518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228600" y="1630501"/>
            <a:ext cx="8229600" cy="5591060"/>
          </a:xfrm>
        </p:spPr>
        <p:txBody>
          <a:bodyPr>
            <a:normAutofit/>
          </a:bodyPr>
          <a:lstStyle/>
          <a:p>
            <a:r>
              <a:rPr lang="en-US" sz="2200" dirty="0" smtClean="0"/>
              <a:t>La estandarización de los indicadores puede ser difícil. </a:t>
            </a:r>
          </a:p>
          <a:p>
            <a:r>
              <a:rPr lang="en-US" sz="2200" dirty="0" smtClean="0"/>
              <a:t>Proceda con precaución en la interpretación de los resultados. </a:t>
            </a:r>
          </a:p>
          <a:p>
            <a:r>
              <a:rPr lang="en-US" sz="2200" dirty="0" smtClean="0"/>
              <a:t>Será importante establecer los valores de línea de base.</a:t>
            </a:r>
          </a:p>
          <a:p>
            <a:r>
              <a:rPr lang="en-US" sz="2200" dirty="0" smtClean="0"/>
              <a:t>Puede no ser útil rastrear los valores de línea de base con altos niveles de desempeño. </a:t>
            </a:r>
          </a:p>
          <a:p>
            <a:r>
              <a:rPr lang="en-US" sz="2200" dirty="0" smtClean="0"/>
              <a:t>El valor del análisis estadístico (p.ej. correlaciones entre indicadores de interés con pobreza) puede ayudar a refinar nuestra "teoría del cambio" así como a determinar qué indicadores pueden ser los más útiles para ayudarnos a comprender los cambios en los resultados de los clientes.</a:t>
            </a:r>
          </a:p>
          <a:p>
            <a:r>
              <a:rPr lang="en-US" sz="2200" dirty="0" smtClean="0"/>
              <a:t>¿A quién rastrear y por cuánto tiempo? Ésta es una pregunta muy importante que debe responderse pues tiene influencia en cuáles indicadores serán los más útiles.</a:t>
            </a:r>
          </a:p>
          <a:p>
            <a:r>
              <a:rPr lang="en-US" sz="2200" dirty="0" smtClean="0"/>
              <a:t>Este proceso requiere paciencia. </a:t>
            </a:r>
          </a:p>
          <a:p>
            <a:endParaRPr lang="x-none" sz="2000" dirty="0"/>
          </a:p>
        </p:txBody>
      </p:sp>
      <p:sp>
        <p:nvSpPr>
          <p:cNvPr id="3" name="Title 2"/>
          <p:cNvSpPr>
            <a:spLocks noGrp="1"/>
          </p:cNvSpPr>
          <p:nvPr>
            <p:ph type="title"/>
          </p:nvPr>
        </p:nvSpPr>
        <p:spPr/>
        <p:txBody>
          <a:bodyPr/>
          <a:lstStyle/>
          <a:p>
            <a:pPr algn="ctr"/>
            <a:r>
              <a:rPr lang="en-US" sz="4800" dirty="0" smtClean="0"/>
              <a:t>Lecciones aprendidas</a:t>
            </a:r>
            <a:endParaRPr lang="x-none" sz="4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401887"/>
            <a:ext cx="8458200" cy="1230313"/>
          </a:xfrm>
        </p:spPr>
        <p:txBody>
          <a:bodyPr>
            <a:normAutofit fontScale="90000"/>
          </a:bodyPr>
          <a:lstStyle/>
          <a:p>
            <a:r>
              <a:rPr dirty="0" err="1" smtClean="0"/>
              <a:t>Colabora</a:t>
            </a:r>
            <a:r>
              <a:rPr lang="es-GT" dirty="0" err="1" smtClean="0"/>
              <a:t>ción</a:t>
            </a:r>
            <a:r>
              <a:rPr dirty="0" smtClean="0"/>
              <a:t> en los </a:t>
            </a:r>
            <a:r>
              <a:rPr dirty="0" err="1" smtClean="0"/>
              <a:t>resultados</a:t>
            </a:r>
            <a:r>
              <a:rPr dirty="0" smtClean="0"/>
              <a:t> </a:t>
            </a:r>
            <a:r>
              <a:rPr lang="en-US" dirty="0" err="1" smtClean="0"/>
              <a:t>en</a:t>
            </a:r>
            <a:r>
              <a:rPr dirty="0" smtClean="0"/>
              <a:t> </a:t>
            </a:r>
            <a:r>
              <a:rPr dirty="0" smtClean="0"/>
              <a:t>clientes</a:t>
            </a:r>
            <a:endParaRPr lang="x-none" dirty="0"/>
          </a:p>
        </p:txBody>
      </p:sp>
      <p:pic>
        <p:nvPicPr>
          <p:cNvPr id="19" name="Picture 18" descr="working_group_logo - 2 lines.png"/>
          <p:cNvPicPr/>
          <p:nvPr/>
        </p:nvPicPr>
        <p:blipFill>
          <a:blip r:embed="rId2" cstate="email"/>
          <a:srcRect l="3112" r="4726"/>
          <a:stretch>
            <a:fillRect/>
          </a:stretch>
        </p:blipFill>
        <p:spPr>
          <a:xfrm>
            <a:off x="3259137" y="4895214"/>
            <a:ext cx="5605463" cy="1569086"/>
          </a:xfrm>
          <a:prstGeom prst="rect">
            <a:avLst/>
          </a:prstGeom>
        </p:spPr>
      </p:pic>
      <p:sp>
        <p:nvSpPr>
          <p:cNvPr id="20" name="Subtitle 19"/>
          <p:cNvSpPr>
            <a:spLocks noGrp="1"/>
          </p:cNvSpPr>
          <p:nvPr>
            <p:ph type="subTitle" idx="1"/>
          </p:nvPr>
        </p:nvSpPr>
        <p:spPr>
          <a:xfrm>
            <a:off x="419100" y="343938"/>
            <a:ext cx="3225800" cy="1752600"/>
          </a:xfrm>
        </p:spPr>
        <p:txBody>
          <a:bodyPr>
            <a:normAutofit/>
          </a:bodyPr>
          <a:lstStyle/>
          <a:p>
            <a:r>
              <a:rPr lang="en-US" sz="1800" dirty="0" smtClean="0">
                <a:solidFill>
                  <a:schemeClr val="bg1"/>
                </a:solidFill>
              </a:rPr>
              <a:t>Acción</a:t>
            </a:r>
            <a:endParaRPr lang="x-none" sz="1800" dirty="0" smtClean="0">
              <a:solidFill>
                <a:schemeClr val="bg1"/>
              </a:solidFill>
            </a:endParaRPr>
          </a:p>
          <a:p>
            <a:r>
              <a:rPr lang="en-US" sz="1800" dirty="0" smtClean="0">
                <a:solidFill>
                  <a:schemeClr val="bg1"/>
                </a:solidFill>
              </a:rPr>
              <a:t>BRAC &amp; BRAC International</a:t>
            </a:r>
          </a:p>
          <a:p>
            <a:r>
              <a:rPr lang="en-US" sz="1800" dirty="0" smtClean="0">
                <a:solidFill>
                  <a:schemeClr val="bg1"/>
                </a:solidFill>
              </a:rPr>
              <a:t>CARE Access Africa</a:t>
            </a:r>
          </a:p>
          <a:p>
            <a:r>
              <a:rPr lang="en-US" sz="1800" dirty="0" smtClean="0">
                <a:solidFill>
                  <a:schemeClr val="bg1"/>
                </a:solidFill>
              </a:rPr>
              <a:t>FINCA International</a:t>
            </a:r>
          </a:p>
          <a:p>
            <a:r>
              <a:rPr lang="en-US" sz="1800" dirty="0" smtClean="0">
                <a:solidFill>
                  <a:schemeClr val="bg1"/>
                </a:solidFill>
              </a:rPr>
              <a:t>Freedom from Hunger</a:t>
            </a:r>
          </a:p>
        </p:txBody>
      </p:sp>
      <p:sp>
        <p:nvSpPr>
          <p:cNvPr id="21" name="Subtitle 19"/>
          <p:cNvSpPr txBox="1">
            <a:spLocks/>
          </p:cNvSpPr>
          <p:nvPr/>
        </p:nvSpPr>
        <p:spPr>
          <a:xfrm>
            <a:off x="3924300" y="343938"/>
            <a:ext cx="3225800" cy="1752600"/>
          </a:xfrm>
          <a:prstGeom prst="rect">
            <a:avLst/>
          </a:prstGeom>
        </p:spPr>
        <p:txBody>
          <a:bodyPr vert="horz">
            <a:normAutofit/>
          </a:bodyPr>
          <a:lstStyle>
            <a:lvl1pPr marL="64008" indent="0" algn="l" rtl="0" eaLnBrk="1" latinLnBrk="0" hangingPunct="1">
              <a:spcBef>
                <a:spcPts val="300"/>
              </a:spcBef>
              <a:buClr>
                <a:schemeClr val="accent3"/>
              </a:buClr>
              <a:buFont typeface="Georgia"/>
              <a:buNone/>
              <a:defRPr kumimoji="0" sz="2400" kern="1200">
                <a:solidFill>
                  <a:schemeClr val="tx2"/>
                </a:solidFill>
                <a:latin typeface="+mn-lt"/>
                <a:ea typeface="+mn-ea"/>
                <a:cs typeface="+mn-cs"/>
              </a:defRPr>
            </a:lvl1pPr>
            <a:lvl2pPr marL="457200" indent="0" algn="ctr" rtl="0" eaLnBrk="1" latinLnBrk="0" hangingPunct="1">
              <a:spcBef>
                <a:spcPts val="300"/>
              </a:spcBef>
              <a:buClr>
                <a:schemeClr val="accent2"/>
              </a:buClr>
              <a:buFont typeface="Georgia"/>
              <a:buNone/>
              <a:defRPr kumimoji="0" sz="2600" kern="1200">
                <a:solidFill>
                  <a:srgbClr val="000000"/>
                </a:solidFill>
                <a:latin typeface="+mn-lt"/>
                <a:ea typeface="+mn-ea"/>
                <a:cs typeface="+mn-cs"/>
              </a:defRPr>
            </a:lvl2pPr>
            <a:lvl3pPr marL="914400" indent="0" algn="ctr" rtl="0" eaLnBrk="1" latinLnBrk="0" hangingPunct="1">
              <a:spcBef>
                <a:spcPts val="300"/>
              </a:spcBef>
              <a:buClr>
                <a:schemeClr val="accent1"/>
              </a:buClr>
              <a:buFont typeface="Wingdings 2"/>
              <a:buNone/>
              <a:defRPr kumimoji="0" sz="2400" kern="1200">
                <a:solidFill>
                  <a:srgbClr val="000000"/>
                </a:solidFill>
                <a:latin typeface="+mn-lt"/>
                <a:ea typeface="+mn-ea"/>
                <a:cs typeface="+mn-cs"/>
              </a:defRPr>
            </a:lvl3pPr>
            <a:lvl4pPr marL="1371600" indent="0" algn="ctr" rtl="0" eaLnBrk="1" latinLnBrk="0" hangingPunct="1">
              <a:spcBef>
                <a:spcPts val="300"/>
              </a:spcBef>
              <a:buClr>
                <a:schemeClr val="accent1"/>
              </a:buClr>
              <a:buFont typeface="Wingdings 2"/>
              <a:buNone/>
              <a:defRPr kumimoji="0" sz="2200" kern="1200">
                <a:solidFill>
                  <a:srgbClr val="000000"/>
                </a:solidFill>
                <a:latin typeface="+mn-lt"/>
                <a:ea typeface="+mn-ea"/>
                <a:cs typeface="+mn-cs"/>
              </a:defRPr>
            </a:lvl4pPr>
            <a:lvl5pPr marL="1828800" indent="0" algn="ctr" rtl="0" eaLnBrk="1" latinLnBrk="0" hangingPunct="1">
              <a:spcBef>
                <a:spcPts val="300"/>
              </a:spcBef>
              <a:buClr>
                <a:schemeClr val="accent3"/>
              </a:buClr>
              <a:buFont typeface="Georgia"/>
              <a:buNone/>
              <a:defRPr kumimoji="0" sz="2000" kern="1200">
                <a:solidFill>
                  <a:srgbClr val="000000"/>
                </a:solidFill>
                <a:latin typeface="+mn-lt"/>
                <a:ea typeface="+mn-ea"/>
                <a:cs typeface="+mn-cs"/>
              </a:defRPr>
            </a:lvl5pPr>
            <a:lvl6pPr marL="2286000" indent="0" algn="ctr" rtl="0" eaLnBrk="1" latinLnBrk="0" hangingPunct="1">
              <a:spcBef>
                <a:spcPts val="300"/>
              </a:spcBef>
              <a:buClr>
                <a:schemeClr val="accent3"/>
              </a:buClr>
              <a:buFont typeface="Georgia"/>
              <a:buNone/>
              <a:defRPr kumimoji="0" sz="1800" kern="1200">
                <a:solidFill>
                  <a:schemeClr val="accent3"/>
                </a:solidFill>
                <a:latin typeface="+mn-lt"/>
                <a:ea typeface="+mn-ea"/>
                <a:cs typeface="+mn-cs"/>
              </a:defRPr>
            </a:lvl6pPr>
            <a:lvl7pPr marL="2743200" indent="0" algn="ctr" rtl="0" eaLnBrk="1" latinLnBrk="0" hangingPunct="1">
              <a:spcBef>
                <a:spcPts val="300"/>
              </a:spcBef>
              <a:buClr>
                <a:schemeClr val="accent3"/>
              </a:buClr>
              <a:buFont typeface="Georgia"/>
              <a:buNone/>
              <a:defRPr kumimoji="0" sz="1600" kern="1200">
                <a:solidFill>
                  <a:schemeClr val="accent3"/>
                </a:solidFill>
                <a:latin typeface="+mn-lt"/>
                <a:ea typeface="+mn-ea"/>
                <a:cs typeface="+mn-cs"/>
              </a:defRPr>
            </a:lvl7pPr>
            <a:lvl8pPr marL="3200400" indent="0" algn="ctr" rtl="0" eaLnBrk="1" latinLnBrk="0" hangingPunct="1">
              <a:spcBef>
                <a:spcPts val="300"/>
              </a:spcBef>
              <a:buClr>
                <a:schemeClr val="accent3"/>
              </a:buClr>
              <a:buFont typeface="Georgia"/>
              <a:buNone/>
              <a:defRPr kumimoji="0" sz="1500" kern="1200">
                <a:solidFill>
                  <a:schemeClr val="accent3"/>
                </a:solidFill>
                <a:latin typeface="+mn-lt"/>
                <a:ea typeface="+mn-ea"/>
                <a:cs typeface="+mn-cs"/>
              </a:defRPr>
            </a:lvl8pPr>
            <a:lvl9pPr marL="3657600" indent="0" algn="ctr" rtl="0" eaLnBrk="1" latinLnBrk="0" hangingPunct="1">
              <a:spcBef>
                <a:spcPts val="300"/>
              </a:spcBef>
              <a:buClr>
                <a:schemeClr val="accent3"/>
              </a:buClr>
              <a:buFont typeface="Georgia"/>
              <a:buNone/>
              <a:defRPr kumimoji="0" sz="1400" kern="1200" baseline="0">
                <a:solidFill>
                  <a:schemeClr val="accent3"/>
                </a:solidFill>
                <a:latin typeface="+mn-lt"/>
                <a:ea typeface="+mn-ea"/>
                <a:cs typeface="+mn-cs"/>
              </a:defRPr>
            </a:lvl9pPr>
          </a:lstStyle>
          <a:p>
            <a:r>
              <a:rPr lang="en-US" sz="1800" dirty="0">
                <a:solidFill>
                  <a:srgbClr val="FFFFFF"/>
                </a:solidFill>
              </a:rPr>
              <a:t>Grameen Foundation</a:t>
            </a:r>
          </a:p>
          <a:p>
            <a:r>
              <a:rPr lang="en-US" sz="1800" dirty="0" smtClean="0">
                <a:solidFill>
                  <a:srgbClr val="FFFFFF"/>
                </a:solidFill>
              </a:rPr>
              <a:t>Opportunity International</a:t>
            </a:r>
          </a:p>
          <a:p>
            <a:r>
              <a:rPr lang="en-US" sz="1800" dirty="0" smtClean="0">
                <a:solidFill>
                  <a:srgbClr val="FFFFFF"/>
                </a:solidFill>
              </a:rPr>
              <a:t>Pro Mujer</a:t>
            </a:r>
            <a:endParaRPr lang="x-none" sz="1800" dirty="0" smtClean="0">
              <a:solidFill>
                <a:srgbClr val="FFFFFF"/>
              </a:solidFill>
            </a:endParaRPr>
          </a:p>
          <a:p>
            <a:r>
              <a:rPr lang="en-US" sz="1800" dirty="0" smtClean="0">
                <a:solidFill>
                  <a:srgbClr val="FFFFFF"/>
                </a:solidFill>
              </a:rPr>
              <a:t>VisionFund International</a:t>
            </a:r>
          </a:p>
          <a:p>
            <a:r>
              <a:rPr lang="en-US" sz="1800" dirty="0" smtClean="0">
                <a:solidFill>
                  <a:srgbClr val="FFFFFF"/>
                </a:solidFill>
              </a:rPr>
              <a:t>Women’s World Banking</a:t>
            </a:r>
          </a:p>
        </p:txBody>
      </p:sp>
    </p:spTree>
    <p:extLst>
      <p:ext uri="{BB962C8B-B14F-4D97-AF65-F5344CB8AC3E}">
        <p14:creationId xmlns:p14="http://schemas.microsoft.com/office/powerpoint/2010/main" val="38835997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080" y="448961"/>
            <a:ext cx="8491415" cy="996461"/>
          </a:xfrm>
        </p:spPr>
        <p:txBody>
          <a:bodyPr>
            <a:normAutofit fontScale="90000"/>
          </a:bodyPr>
          <a:lstStyle/>
          <a:p>
            <a:r>
              <a:rPr dirty="0" smtClean="0"/>
              <a:t>La meta de nuestro trabajo con los resultados de clientes</a:t>
            </a:r>
            <a:endParaRPr lang="x-none" dirty="0"/>
          </a:p>
        </p:txBody>
      </p:sp>
      <p:sp>
        <p:nvSpPr>
          <p:cNvPr id="3" name="Content Placeholder 2"/>
          <p:cNvSpPr>
            <a:spLocks noGrp="1"/>
          </p:cNvSpPr>
          <p:nvPr>
            <p:ph idx="1"/>
          </p:nvPr>
        </p:nvSpPr>
        <p:spPr>
          <a:xfrm>
            <a:off x="457200" y="1553378"/>
            <a:ext cx="8229600" cy="5304622"/>
          </a:xfrm>
        </p:spPr>
        <p:txBody>
          <a:bodyPr>
            <a:noAutofit/>
          </a:bodyPr>
          <a:lstStyle/>
          <a:p>
            <a:pPr marL="109728" indent="0">
              <a:buNone/>
            </a:pPr>
            <a:r>
              <a:rPr sz="2000" dirty="0" smtClean="0"/>
              <a:t>Desarrollar, probar y diseminar una medida central común y un sistema de monitoreo diseñado para:</a:t>
            </a:r>
          </a:p>
          <a:p>
            <a:pPr marL="916686" lvl="1" indent="-514350">
              <a:lnSpc>
                <a:spcPct val="120000"/>
              </a:lnSpc>
              <a:buFont typeface="Wingdings" charset="2"/>
              <a:buChar char="§"/>
            </a:pPr>
            <a:r>
              <a:rPr sz="1800" dirty="0" smtClean="0"/>
              <a:t>Estar integrado dentro de las operaciones de una IMF de manera eficaz en costos</a:t>
            </a:r>
          </a:p>
          <a:p>
            <a:pPr marL="916686" lvl="1" indent="-514350">
              <a:lnSpc>
                <a:spcPct val="120000"/>
              </a:lnSpc>
              <a:buFont typeface="Wingdings" charset="2"/>
              <a:buChar char="§"/>
            </a:pPr>
            <a:r>
              <a:rPr sz="1800" dirty="0" smtClean="0"/>
              <a:t>Usar indicadores y medidas estándar en la industria (PPI)</a:t>
            </a:r>
          </a:p>
          <a:p>
            <a:pPr marL="916686" lvl="1" indent="-514350">
              <a:lnSpc>
                <a:spcPct val="120000"/>
              </a:lnSpc>
              <a:buFont typeface="Wingdings" charset="2"/>
              <a:buChar char="§"/>
            </a:pPr>
            <a:r>
              <a:rPr sz="1800" dirty="0" smtClean="0"/>
              <a:t>Proporcionar a las IMF afiliadas datos de </a:t>
            </a:r>
            <a:r>
              <a:rPr sz="1800" dirty="0" err="1" smtClean="0"/>
              <a:t>resultados</a:t>
            </a:r>
            <a:r>
              <a:rPr sz="1800" dirty="0" smtClean="0"/>
              <a:t> </a:t>
            </a:r>
            <a:r>
              <a:rPr lang="en-US" sz="1800" dirty="0" err="1" smtClean="0"/>
              <a:t>en</a:t>
            </a:r>
            <a:r>
              <a:rPr lang="en-US" sz="1800" dirty="0" smtClean="0"/>
              <a:t> </a:t>
            </a:r>
            <a:r>
              <a:rPr sz="1800" dirty="0" err="1" smtClean="0"/>
              <a:t>clientes</a:t>
            </a:r>
            <a:r>
              <a:rPr sz="1800" dirty="0" smtClean="0"/>
              <a:t> </a:t>
            </a:r>
            <a:r>
              <a:rPr sz="1800" dirty="0" smtClean="0"/>
              <a:t>sobre los cuales accionar y que pueden rastrearse con el tiempo</a:t>
            </a:r>
          </a:p>
          <a:p>
            <a:pPr marL="916686" lvl="1" indent="-514350">
              <a:lnSpc>
                <a:spcPct val="120000"/>
              </a:lnSpc>
              <a:buFont typeface="Wingdings" charset="2"/>
              <a:buChar char="§"/>
            </a:pPr>
            <a:r>
              <a:rPr sz="1800" dirty="0" smtClean="0"/>
              <a:t>Permitir a las IMF la flexibilidad de medir los cambios en los </a:t>
            </a:r>
            <a:r>
              <a:rPr sz="1800" dirty="0" err="1" smtClean="0"/>
              <a:t>resultados</a:t>
            </a:r>
            <a:r>
              <a:rPr sz="1800" dirty="0" smtClean="0"/>
              <a:t> </a:t>
            </a:r>
            <a:r>
              <a:rPr lang="en-US" sz="1800" dirty="0" err="1" smtClean="0"/>
              <a:t>en</a:t>
            </a:r>
            <a:r>
              <a:rPr lang="en-US" sz="1800" dirty="0" smtClean="0"/>
              <a:t> </a:t>
            </a:r>
            <a:r>
              <a:rPr sz="1800" dirty="0" err="1" smtClean="0"/>
              <a:t>clientes</a:t>
            </a:r>
            <a:r>
              <a:rPr sz="1800" dirty="0" smtClean="0"/>
              <a:t> </a:t>
            </a:r>
            <a:r>
              <a:rPr sz="1800" dirty="0" smtClean="0"/>
              <a:t>que desean afectar usando los mismos indicadores para los mismos resultados</a:t>
            </a:r>
          </a:p>
          <a:p>
            <a:pPr marL="916686" lvl="1" indent="-514350">
              <a:lnSpc>
                <a:spcPct val="120000"/>
              </a:lnSpc>
              <a:buFont typeface="Wingdings" charset="2"/>
              <a:buChar char="§"/>
            </a:pPr>
            <a:r>
              <a:rPr sz="1800" dirty="0" smtClean="0"/>
              <a:t>Mejorar la capacidad del Grupo de Trabajo para demostrar y mejorar los beneficios de las Microfinanzas Responsables para los clientes a los que se prestan servicios</a:t>
            </a:r>
          </a:p>
          <a:p>
            <a:pPr marL="916686" lvl="1" indent="-514350">
              <a:lnSpc>
                <a:spcPct val="120000"/>
              </a:lnSpc>
              <a:buFont typeface="Wingdings" charset="2"/>
              <a:buChar char="§"/>
            </a:pPr>
            <a:r>
              <a:rPr sz="1800" dirty="0" smtClean="0"/>
              <a:t>Contribuir a la comprensión del sector de los </a:t>
            </a:r>
            <a:r>
              <a:rPr sz="1800" dirty="0" err="1" smtClean="0"/>
              <a:t>resultados</a:t>
            </a:r>
            <a:r>
              <a:rPr sz="1800" dirty="0" smtClean="0"/>
              <a:t> </a:t>
            </a:r>
            <a:r>
              <a:rPr lang="en-US" sz="1800" dirty="0" err="1" smtClean="0"/>
              <a:t>en</a:t>
            </a:r>
            <a:r>
              <a:rPr lang="en-US" sz="1800" dirty="0" smtClean="0"/>
              <a:t> </a:t>
            </a:r>
            <a:r>
              <a:rPr sz="1800" dirty="0" err="1" smtClean="0"/>
              <a:t>clientes</a:t>
            </a:r>
            <a:endParaRPr sz="1800" dirty="0" smtClean="0"/>
          </a:p>
        </p:txBody>
      </p:sp>
    </p:spTree>
    <p:extLst>
      <p:ext uri="{BB962C8B-B14F-4D97-AF65-F5344CB8AC3E}">
        <p14:creationId xmlns:p14="http://schemas.microsoft.com/office/powerpoint/2010/main" val="12716953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098" y="404894"/>
            <a:ext cx="8491415" cy="996461"/>
          </a:xfrm>
        </p:spPr>
        <p:txBody>
          <a:bodyPr>
            <a:normAutofit/>
          </a:bodyPr>
          <a:lstStyle/>
          <a:p>
            <a:r>
              <a:rPr dirty="0" smtClean="0"/>
              <a:t>El método propuesto</a:t>
            </a:r>
            <a:endParaRPr lang="x-none" dirty="0"/>
          </a:p>
        </p:txBody>
      </p:sp>
      <p:sp>
        <p:nvSpPr>
          <p:cNvPr id="3" name="Content Placeholder 2"/>
          <p:cNvSpPr>
            <a:spLocks noGrp="1"/>
          </p:cNvSpPr>
          <p:nvPr>
            <p:ph idx="1"/>
          </p:nvPr>
        </p:nvSpPr>
        <p:spPr>
          <a:xfrm>
            <a:off x="136769" y="1582615"/>
            <a:ext cx="8550031" cy="5275385"/>
          </a:xfrm>
        </p:spPr>
        <p:txBody>
          <a:bodyPr>
            <a:normAutofit fontScale="92500"/>
          </a:bodyPr>
          <a:lstStyle/>
          <a:p>
            <a:pPr marL="916686" lvl="1" indent="-514350">
              <a:buAutoNum type="arabicParenR"/>
            </a:pPr>
            <a:r>
              <a:rPr dirty="0" err="1" smtClean="0"/>
              <a:t>Seleccionar</a:t>
            </a:r>
            <a:r>
              <a:rPr dirty="0" smtClean="0"/>
              <a:t> </a:t>
            </a:r>
            <a:r>
              <a:rPr dirty="0" smtClean="0"/>
              <a:t>los indicadores que se </a:t>
            </a:r>
            <a:r>
              <a:rPr dirty="0" err="1" smtClean="0"/>
              <a:t>probarán</a:t>
            </a:r>
            <a:r>
              <a:rPr dirty="0" smtClean="0"/>
              <a:t> </a:t>
            </a:r>
            <a:endParaRPr lang="en-US" dirty="0" smtClean="0"/>
          </a:p>
          <a:p>
            <a:pPr marL="916686" lvl="1" indent="-514350">
              <a:buAutoNum type="arabicParenR"/>
            </a:pPr>
            <a:r>
              <a:rPr dirty="0" smtClean="0"/>
              <a:t>Los </a:t>
            </a:r>
            <a:r>
              <a:rPr dirty="0" err="1" smtClean="0"/>
              <a:t>países</a:t>
            </a:r>
            <a:r>
              <a:rPr dirty="0" smtClean="0"/>
              <a:t> </a:t>
            </a:r>
            <a:r>
              <a:rPr dirty="0" err="1" smtClean="0"/>
              <a:t>objetivo</a:t>
            </a:r>
            <a:r>
              <a:rPr dirty="0" smtClean="0"/>
              <a:t> y las IMF</a:t>
            </a:r>
            <a:endParaRPr lang="en-US" dirty="0" smtClean="0"/>
          </a:p>
          <a:p>
            <a:pPr marL="916686" lvl="1" indent="-514350">
              <a:buAutoNum type="arabicParenR"/>
            </a:pPr>
            <a:r>
              <a:rPr dirty="0" err="1" smtClean="0"/>
              <a:t>Hacer</a:t>
            </a:r>
            <a:r>
              <a:rPr dirty="0" smtClean="0"/>
              <a:t> </a:t>
            </a:r>
            <a:r>
              <a:rPr dirty="0" smtClean="0"/>
              <a:t>un proyecto piloto con </a:t>
            </a:r>
            <a:r>
              <a:rPr dirty="0" err="1" smtClean="0"/>
              <a:t>los</a:t>
            </a:r>
            <a:r>
              <a:rPr dirty="0" smtClean="0"/>
              <a:t> </a:t>
            </a:r>
            <a:r>
              <a:rPr dirty="0" err="1" smtClean="0"/>
              <a:t>indicadores</a:t>
            </a:r>
            <a:endParaRPr lang="en-US" dirty="0" smtClean="0"/>
          </a:p>
          <a:p>
            <a:pPr marL="402336" lvl="1" indent="0">
              <a:buNone/>
            </a:pPr>
            <a:endParaRPr dirty="0" smtClean="0"/>
          </a:p>
          <a:p>
            <a:pPr marL="1181862" lvl="2" indent="-514350"/>
            <a:r>
              <a:rPr dirty="0" smtClean="0"/>
              <a:t>Los líderes del desempeño social (DS) </a:t>
            </a:r>
            <a:r>
              <a:rPr dirty="0" err="1" smtClean="0"/>
              <a:t>trabajar</a:t>
            </a:r>
            <a:r>
              <a:rPr lang="en-US" dirty="0" err="1"/>
              <a:t>á</a:t>
            </a:r>
            <a:r>
              <a:rPr dirty="0" err="1" smtClean="0"/>
              <a:t>n</a:t>
            </a:r>
            <a:r>
              <a:rPr dirty="0" smtClean="0"/>
              <a:t> </a:t>
            </a:r>
            <a:r>
              <a:rPr dirty="0" smtClean="0"/>
              <a:t>con sus socios para recabar, analizar y reportar los datos </a:t>
            </a:r>
          </a:p>
          <a:p>
            <a:pPr marL="1181862" lvl="2" indent="-514350"/>
            <a:r>
              <a:rPr dirty="0" smtClean="0"/>
              <a:t>Los líderes de DS y los socios de IMF se reunirían para discutir experiencias, identificar lecciones aprendidas y desarrollar recomendaciones para su uso futuro</a:t>
            </a:r>
          </a:p>
          <a:p>
            <a:pPr marL="1181862" lvl="2" indent="-514350"/>
            <a:r>
              <a:rPr dirty="0" smtClean="0"/>
              <a:t>Los líderes del DS desarrollarán y publicarán una serie de documentos por área de resultados del cliente con la teoría del cambio e indicadores recomendados</a:t>
            </a:r>
          </a:p>
          <a:p>
            <a:pPr marL="1181862" lvl="2" indent="-514350"/>
            <a:r>
              <a:rPr dirty="0" smtClean="0"/>
              <a:t>Hacer un paquete y diseminar los indicadores finales junto con documentos de apoyo</a:t>
            </a:r>
          </a:p>
        </p:txBody>
      </p:sp>
    </p:spTree>
    <p:extLst>
      <p:ext uri="{BB962C8B-B14F-4D97-AF65-F5344CB8AC3E}">
        <p14:creationId xmlns:p14="http://schemas.microsoft.com/office/powerpoint/2010/main" val="13263846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1643"/>
            <a:ext cx="8229600" cy="1066800"/>
          </a:xfrm>
        </p:spPr>
        <p:txBody>
          <a:bodyPr>
            <a:normAutofit fontScale="90000"/>
          </a:bodyPr>
          <a:lstStyle/>
          <a:p>
            <a:r>
              <a:rPr dirty="0" smtClean="0"/>
              <a:t>Lecciones de la revisión de los resultados de los clientes por el Grupo de Trabajo</a:t>
            </a:r>
            <a:endParaRPr lang="x-none" dirty="0"/>
          </a:p>
        </p:txBody>
      </p:sp>
      <p:sp>
        <p:nvSpPr>
          <p:cNvPr id="3" name="Content Placeholder 2"/>
          <p:cNvSpPr>
            <a:spLocks noGrp="1"/>
          </p:cNvSpPr>
          <p:nvPr>
            <p:ph idx="1"/>
          </p:nvPr>
        </p:nvSpPr>
        <p:spPr>
          <a:xfrm>
            <a:off x="457200" y="2500922"/>
            <a:ext cx="8229600" cy="4073613"/>
          </a:xfrm>
        </p:spPr>
        <p:txBody>
          <a:bodyPr>
            <a:normAutofit/>
          </a:bodyPr>
          <a:lstStyle/>
          <a:p>
            <a:r>
              <a:rPr dirty="0" smtClean="0"/>
              <a:t>Fase 1: Se catalogaron 69 diferentes estudios de investigación de 8 miembros y sus afiliadas</a:t>
            </a:r>
          </a:p>
          <a:p>
            <a:pPr lvl="2"/>
            <a:r>
              <a:rPr dirty="0" smtClean="0"/>
              <a:t>Amplia variación en los productos estudiados, metodología, indicadores, calidad de la investigación, etc.</a:t>
            </a:r>
          </a:p>
          <a:p>
            <a:pPr lvl="2"/>
            <a:r>
              <a:rPr dirty="0" smtClean="0"/>
              <a:t>Fue difícil sacar conclusiones definitivas al comparar los resultados entre programas</a:t>
            </a:r>
            <a:endParaRPr lang="x-none"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6280"/>
            <a:ext cx="8229600" cy="853671"/>
          </a:xfrm>
        </p:spPr>
        <p:txBody>
          <a:bodyPr>
            <a:normAutofit/>
          </a:bodyPr>
          <a:lstStyle/>
          <a:p>
            <a:r>
              <a:rPr dirty="0" smtClean="0"/>
              <a:t>Métodos diferentes </a:t>
            </a:r>
            <a:endParaRPr lang="x-none" dirty="0"/>
          </a:p>
        </p:txBody>
      </p:sp>
      <p:graphicFrame>
        <p:nvGraphicFramePr>
          <p:cNvPr id="5" name="Chart 4"/>
          <p:cNvGraphicFramePr>
            <a:graphicFrameLocks/>
          </p:cNvGraphicFramePr>
          <p:nvPr>
            <p:extLst>
              <p:ext uri="{D42A27DB-BD31-4B8C-83A1-F6EECF244321}">
                <p14:modId xmlns:p14="http://schemas.microsoft.com/office/powerpoint/2010/main" val="3951340227"/>
              </p:ext>
            </p:extLst>
          </p:nvPr>
        </p:nvGraphicFramePr>
        <p:xfrm>
          <a:off x="1299990" y="1540934"/>
          <a:ext cx="5828943" cy="50912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184809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6280"/>
            <a:ext cx="8229600" cy="853671"/>
          </a:xfrm>
        </p:spPr>
        <p:txBody>
          <a:bodyPr>
            <a:normAutofit/>
          </a:bodyPr>
          <a:lstStyle/>
          <a:p>
            <a:r>
              <a:rPr dirty="0" smtClean="0"/>
              <a:t>Diversos temas </a:t>
            </a:r>
            <a:endParaRPr lang="x-none" dirty="0"/>
          </a:p>
        </p:txBody>
      </p:sp>
      <p:graphicFrame>
        <p:nvGraphicFramePr>
          <p:cNvPr id="4" name="Chart 3"/>
          <p:cNvGraphicFramePr>
            <a:graphicFrameLocks/>
          </p:cNvGraphicFramePr>
          <p:nvPr>
            <p:extLst>
              <p:ext uri="{D42A27DB-BD31-4B8C-83A1-F6EECF244321}">
                <p14:modId xmlns:p14="http://schemas.microsoft.com/office/powerpoint/2010/main" val="2620686154"/>
              </p:ext>
            </p:extLst>
          </p:nvPr>
        </p:nvGraphicFramePr>
        <p:xfrm>
          <a:off x="1553378" y="1662820"/>
          <a:ext cx="6042562" cy="51015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026735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smtClean="0"/>
              <a:t>Algunas</a:t>
            </a:r>
            <a:r>
              <a:rPr lang="en-GB" dirty="0" smtClean="0"/>
              <a:t> </a:t>
            </a:r>
            <a:r>
              <a:rPr lang="en-GB" dirty="0" err="1" smtClean="0"/>
              <a:t>generalizaciones</a:t>
            </a:r>
            <a:r>
              <a:rPr lang="en-GB" dirty="0" smtClean="0"/>
              <a:t> de la </a:t>
            </a:r>
            <a:r>
              <a:rPr lang="en-GB" dirty="0" err="1" smtClean="0"/>
              <a:t>Fase</a:t>
            </a:r>
            <a:r>
              <a:rPr lang="en-GB" dirty="0" smtClean="0"/>
              <a:t> I</a:t>
            </a:r>
            <a:endParaRPr lang="en-GB" dirty="0"/>
          </a:p>
        </p:txBody>
      </p:sp>
      <p:sp>
        <p:nvSpPr>
          <p:cNvPr id="4" name="Content Placeholder 2"/>
          <p:cNvSpPr>
            <a:spLocks noGrp="1"/>
          </p:cNvSpPr>
          <p:nvPr>
            <p:ph sz="half" idx="1"/>
          </p:nvPr>
        </p:nvSpPr>
        <p:spPr>
          <a:xfrm>
            <a:off x="210156" y="2370406"/>
            <a:ext cx="4166459" cy="3471499"/>
          </a:xfrm>
        </p:spPr>
        <p:style>
          <a:lnRef idx="2">
            <a:schemeClr val="accent2"/>
          </a:lnRef>
          <a:fillRef idx="1">
            <a:schemeClr val="lt1"/>
          </a:fillRef>
          <a:effectRef idx="0">
            <a:schemeClr val="accent2"/>
          </a:effectRef>
          <a:fontRef idx="minor">
            <a:schemeClr val="dk1"/>
          </a:fontRef>
        </p:style>
        <p:txBody>
          <a:bodyPr>
            <a:normAutofit fontScale="92500"/>
          </a:bodyPr>
          <a:lstStyle/>
          <a:p>
            <a:r>
              <a:rPr lang="en-US" sz="2400" dirty="0" err="1" smtClean="0">
                <a:latin typeface="Rockwell"/>
                <a:cs typeface="Rockwell"/>
              </a:rPr>
              <a:t>Microfinanzas</a:t>
            </a:r>
            <a:r>
              <a:rPr lang="en-US" dirty="0" smtClean="0"/>
              <a:t>…</a:t>
            </a:r>
          </a:p>
          <a:p>
            <a:pPr lvl="1">
              <a:buFont typeface="Wingdings" panose="05000000000000000000" pitchFamily="2" charset="2"/>
              <a:buChar char="§"/>
            </a:pPr>
            <a:r>
              <a:rPr lang="en-US" sz="1900" dirty="0" err="1" smtClean="0">
                <a:latin typeface="Rockwell"/>
                <a:cs typeface="Rockwell"/>
              </a:rPr>
              <a:t>Lleva</a:t>
            </a:r>
            <a:r>
              <a:rPr lang="en-US" sz="1900" dirty="0" smtClean="0">
                <a:latin typeface="Rockwell"/>
                <a:cs typeface="Rockwell"/>
              </a:rPr>
              <a:t> a </a:t>
            </a:r>
            <a:r>
              <a:rPr lang="en-US" sz="1900" dirty="0" err="1" smtClean="0">
                <a:latin typeface="Rockwell"/>
                <a:cs typeface="Rockwell"/>
              </a:rPr>
              <a:t>varios</a:t>
            </a:r>
            <a:r>
              <a:rPr lang="en-US" sz="1900" dirty="0" smtClean="0">
                <a:latin typeface="Rockwell"/>
                <a:cs typeface="Rockwell"/>
              </a:rPr>
              <a:t> </a:t>
            </a:r>
            <a:r>
              <a:rPr lang="en-US" sz="1900" dirty="0" err="1" smtClean="0">
                <a:latin typeface="Rockwell"/>
                <a:cs typeface="Rockwell"/>
              </a:rPr>
              <a:t>resultados</a:t>
            </a:r>
            <a:r>
              <a:rPr lang="en-US" sz="1900" dirty="0" smtClean="0">
                <a:latin typeface="Rockwell"/>
                <a:cs typeface="Rockwell"/>
              </a:rPr>
              <a:t> </a:t>
            </a:r>
            <a:r>
              <a:rPr lang="en-US" sz="1900" dirty="0" err="1" smtClean="0">
                <a:latin typeface="Rockwell"/>
                <a:cs typeface="Rockwell"/>
              </a:rPr>
              <a:t>positivos</a:t>
            </a:r>
            <a:r>
              <a:rPr lang="en-US" sz="1900" dirty="0" smtClean="0">
                <a:latin typeface="Rockwell"/>
                <a:cs typeface="Rockwell"/>
              </a:rPr>
              <a:t> </a:t>
            </a:r>
            <a:r>
              <a:rPr lang="en-US" sz="1900" dirty="0" err="1" smtClean="0">
                <a:latin typeface="Rockwell"/>
                <a:cs typeface="Rockwell"/>
              </a:rPr>
              <a:t>en</a:t>
            </a:r>
            <a:r>
              <a:rPr lang="en-US" sz="1900" dirty="0" smtClean="0">
                <a:latin typeface="Rockwell"/>
                <a:cs typeface="Rockwell"/>
              </a:rPr>
              <a:t> </a:t>
            </a:r>
            <a:r>
              <a:rPr lang="en-US" sz="1900" dirty="0" err="1" smtClean="0">
                <a:latin typeface="Rockwell"/>
                <a:cs typeface="Rockwell"/>
              </a:rPr>
              <a:t>los</a:t>
            </a:r>
            <a:r>
              <a:rPr lang="en-US" sz="1900" dirty="0" smtClean="0">
                <a:latin typeface="Rockwell"/>
                <a:cs typeface="Rockwell"/>
              </a:rPr>
              <a:t> </a:t>
            </a:r>
            <a:r>
              <a:rPr lang="en-US" sz="1900" dirty="0" err="1" smtClean="0">
                <a:latin typeface="Rockwell"/>
                <a:cs typeface="Rockwell"/>
              </a:rPr>
              <a:t>clientes</a:t>
            </a:r>
            <a:r>
              <a:rPr lang="en-US" sz="1900" dirty="0" smtClean="0">
                <a:latin typeface="Rockwell"/>
                <a:cs typeface="Rockwell"/>
              </a:rPr>
              <a:t> en </a:t>
            </a:r>
            <a:r>
              <a:rPr lang="en-US" sz="1900" dirty="0" err="1" smtClean="0">
                <a:latin typeface="Rockwell"/>
                <a:cs typeface="Rockwell"/>
              </a:rPr>
              <a:t>diversos</a:t>
            </a:r>
            <a:r>
              <a:rPr lang="en-US" sz="1900" dirty="0" smtClean="0">
                <a:latin typeface="Rockwell"/>
                <a:cs typeface="Rockwell"/>
              </a:rPr>
              <a:t> </a:t>
            </a:r>
            <a:r>
              <a:rPr lang="en-US" sz="1900" dirty="0" err="1" smtClean="0">
                <a:latin typeface="Rockwell"/>
                <a:cs typeface="Rockwell"/>
              </a:rPr>
              <a:t>contextos</a:t>
            </a:r>
            <a:endParaRPr lang="en-US" sz="1900" dirty="0" smtClean="0">
              <a:latin typeface="Rockwell"/>
              <a:cs typeface="Rockwell"/>
            </a:endParaRPr>
          </a:p>
          <a:p>
            <a:pPr lvl="1">
              <a:buFont typeface="Wingdings" panose="05000000000000000000" pitchFamily="2" charset="2"/>
              <a:buChar char="§"/>
            </a:pPr>
            <a:r>
              <a:rPr lang="en-US" sz="1900" dirty="0" smtClean="0">
                <a:latin typeface="Rockwell"/>
                <a:cs typeface="Rockwell"/>
              </a:rPr>
              <a:t>No </a:t>
            </a:r>
            <a:r>
              <a:rPr lang="en-US" sz="1900" dirty="0" err="1" smtClean="0">
                <a:latin typeface="Rockwell"/>
                <a:cs typeface="Rockwell"/>
              </a:rPr>
              <a:t>lleva</a:t>
            </a:r>
            <a:r>
              <a:rPr lang="en-US" sz="1900" dirty="0" smtClean="0">
                <a:latin typeface="Rockwell"/>
                <a:cs typeface="Rockwell"/>
              </a:rPr>
              <a:t> a </a:t>
            </a:r>
            <a:r>
              <a:rPr lang="en-US" sz="1900" dirty="0" err="1" smtClean="0">
                <a:latin typeface="Rockwell"/>
                <a:cs typeface="Rockwell"/>
              </a:rPr>
              <a:t>muchos</a:t>
            </a:r>
            <a:r>
              <a:rPr lang="en-US" sz="1900" dirty="0" smtClean="0">
                <a:latin typeface="Rockwell"/>
                <a:cs typeface="Rockwell"/>
              </a:rPr>
              <a:t> </a:t>
            </a:r>
            <a:r>
              <a:rPr lang="en-US" sz="1900" dirty="0" err="1" smtClean="0">
                <a:latin typeface="Rockwell"/>
                <a:cs typeface="Rockwell"/>
              </a:rPr>
              <a:t>resultados</a:t>
            </a:r>
            <a:r>
              <a:rPr lang="en-US" sz="1900" dirty="0" smtClean="0">
                <a:latin typeface="Rockwell"/>
                <a:cs typeface="Rockwell"/>
              </a:rPr>
              <a:t> </a:t>
            </a:r>
            <a:r>
              <a:rPr lang="en-US" sz="1900" dirty="0" err="1" smtClean="0">
                <a:latin typeface="Rockwell"/>
                <a:cs typeface="Rockwell"/>
              </a:rPr>
              <a:t>negativos</a:t>
            </a:r>
            <a:r>
              <a:rPr lang="en-US" sz="1900" dirty="0" smtClean="0">
                <a:latin typeface="Rockwell"/>
                <a:cs typeface="Rockwell"/>
              </a:rPr>
              <a:t> </a:t>
            </a:r>
            <a:r>
              <a:rPr lang="en-US" sz="1900" dirty="0" err="1" smtClean="0">
                <a:latin typeface="Rockwell"/>
                <a:cs typeface="Rockwell"/>
              </a:rPr>
              <a:t>en</a:t>
            </a:r>
            <a:r>
              <a:rPr lang="en-US" sz="1900" dirty="0" smtClean="0">
                <a:latin typeface="Rockwell"/>
                <a:cs typeface="Rockwell"/>
              </a:rPr>
              <a:t> </a:t>
            </a:r>
            <a:r>
              <a:rPr lang="en-US" sz="1900" dirty="0" err="1" smtClean="0">
                <a:latin typeface="Rockwell"/>
                <a:cs typeface="Rockwell"/>
              </a:rPr>
              <a:t>los</a:t>
            </a:r>
            <a:r>
              <a:rPr lang="en-US" sz="1900" dirty="0" smtClean="0">
                <a:latin typeface="Rockwell"/>
                <a:cs typeface="Rockwell"/>
              </a:rPr>
              <a:t> </a:t>
            </a:r>
            <a:r>
              <a:rPr lang="en-US" sz="1900" dirty="0" err="1" smtClean="0">
                <a:latin typeface="Rockwell"/>
                <a:cs typeface="Rockwell"/>
              </a:rPr>
              <a:t>clientes</a:t>
            </a:r>
            <a:endParaRPr lang="en-US" sz="1900" dirty="0" smtClean="0">
              <a:latin typeface="Rockwell"/>
              <a:cs typeface="Rockwell"/>
            </a:endParaRPr>
          </a:p>
          <a:p>
            <a:pPr lvl="1">
              <a:buFont typeface="Wingdings" panose="05000000000000000000" pitchFamily="2" charset="2"/>
              <a:buChar char="§"/>
            </a:pPr>
            <a:r>
              <a:rPr lang="en-US" sz="1900" dirty="0" smtClean="0">
                <a:latin typeface="Rockwell"/>
                <a:cs typeface="Rockwell"/>
              </a:rPr>
              <a:t>Son </a:t>
            </a:r>
            <a:r>
              <a:rPr lang="en-US" sz="1900" dirty="0" err="1" smtClean="0">
                <a:latin typeface="Rockwell"/>
                <a:cs typeface="Rockwell"/>
              </a:rPr>
              <a:t>apreciadas</a:t>
            </a:r>
            <a:r>
              <a:rPr lang="en-US" sz="1900" dirty="0" smtClean="0">
                <a:latin typeface="Rockwell"/>
                <a:cs typeface="Rockwell"/>
              </a:rPr>
              <a:t> </a:t>
            </a:r>
            <a:r>
              <a:rPr lang="en-US" sz="1900" dirty="0" err="1" smtClean="0">
                <a:latin typeface="Rockwell"/>
                <a:cs typeface="Rockwell"/>
              </a:rPr>
              <a:t>por</a:t>
            </a:r>
            <a:r>
              <a:rPr lang="en-US" sz="1900" dirty="0" smtClean="0">
                <a:latin typeface="Rockwell"/>
                <a:cs typeface="Rockwell"/>
              </a:rPr>
              <a:t> los </a:t>
            </a:r>
            <a:r>
              <a:rPr lang="en-US" sz="1900" dirty="0" err="1" smtClean="0">
                <a:latin typeface="Rockwell"/>
                <a:cs typeface="Rockwell"/>
              </a:rPr>
              <a:t>clientes</a:t>
            </a:r>
            <a:endParaRPr lang="en-US" sz="1900" dirty="0" smtClean="0">
              <a:latin typeface="Rockwell"/>
              <a:cs typeface="Rockwell"/>
            </a:endParaRPr>
          </a:p>
          <a:p>
            <a:pPr lvl="1">
              <a:buFont typeface="Wingdings" panose="05000000000000000000" pitchFamily="2" charset="2"/>
              <a:buChar char="§"/>
            </a:pPr>
            <a:r>
              <a:rPr lang="en-US" sz="1900" dirty="0" smtClean="0">
                <a:latin typeface="Rockwell"/>
                <a:cs typeface="Rockwell"/>
              </a:rPr>
              <a:t>Son </a:t>
            </a:r>
            <a:r>
              <a:rPr lang="en-US" sz="1900" dirty="0" err="1" smtClean="0">
                <a:latin typeface="Rockwell"/>
                <a:cs typeface="Rockwell"/>
              </a:rPr>
              <a:t>fortalecidas</a:t>
            </a:r>
            <a:r>
              <a:rPr lang="en-US" sz="1900" dirty="0" smtClean="0">
                <a:latin typeface="Rockwell"/>
                <a:cs typeface="Rockwell"/>
              </a:rPr>
              <a:t> </a:t>
            </a:r>
            <a:r>
              <a:rPr lang="en-US" sz="1900" dirty="0" err="1" smtClean="0">
                <a:latin typeface="Rockwell"/>
                <a:cs typeface="Rockwell"/>
              </a:rPr>
              <a:t>por</a:t>
            </a:r>
            <a:r>
              <a:rPr lang="en-US" sz="1900" dirty="0" smtClean="0">
                <a:latin typeface="Rockwell"/>
                <a:cs typeface="Rockwell"/>
              </a:rPr>
              <a:t> el personal</a:t>
            </a:r>
          </a:p>
          <a:p>
            <a:pPr lvl="1">
              <a:buFont typeface="Wingdings" panose="05000000000000000000" pitchFamily="2" charset="2"/>
              <a:buChar char="§"/>
            </a:pPr>
            <a:r>
              <a:rPr lang="en-US" sz="1900" dirty="0" err="1" smtClean="0">
                <a:latin typeface="Rockwell"/>
                <a:cs typeface="Rockwell"/>
              </a:rPr>
              <a:t>Pueden</a:t>
            </a:r>
            <a:r>
              <a:rPr lang="en-US" sz="1900" dirty="0" smtClean="0">
                <a:latin typeface="Rockwell"/>
                <a:cs typeface="Rockwell"/>
              </a:rPr>
              <a:t> ser un </a:t>
            </a:r>
            <a:r>
              <a:rPr lang="en-US" sz="1900" dirty="0" err="1" smtClean="0">
                <a:latin typeface="Rockwell"/>
                <a:cs typeface="Rockwell"/>
              </a:rPr>
              <a:t>buen</a:t>
            </a:r>
            <a:r>
              <a:rPr lang="en-US" sz="1900" dirty="0" smtClean="0">
                <a:latin typeface="Rockwell"/>
                <a:cs typeface="Rockwell"/>
              </a:rPr>
              <a:t> </a:t>
            </a:r>
            <a:r>
              <a:rPr lang="en-US" sz="1900" dirty="0" err="1" smtClean="0">
                <a:latin typeface="Rockwell"/>
                <a:cs typeface="Rockwell"/>
              </a:rPr>
              <a:t>conducto</a:t>
            </a:r>
            <a:r>
              <a:rPr lang="en-US" sz="1900" dirty="0" smtClean="0">
                <a:latin typeface="Rockwell"/>
                <a:cs typeface="Rockwell"/>
              </a:rPr>
              <a:t> </a:t>
            </a:r>
            <a:r>
              <a:rPr lang="en-US" sz="1900" dirty="0" err="1" smtClean="0">
                <a:latin typeface="Rockwell"/>
                <a:cs typeface="Rockwell"/>
              </a:rPr>
              <a:t>para</a:t>
            </a:r>
            <a:r>
              <a:rPr lang="en-US" sz="1900" dirty="0" smtClean="0">
                <a:latin typeface="Rockwell"/>
                <a:cs typeface="Rockwell"/>
              </a:rPr>
              <a:t> </a:t>
            </a:r>
            <a:r>
              <a:rPr lang="en-US" sz="1900" dirty="0" err="1" smtClean="0">
                <a:latin typeface="Rockwell"/>
                <a:cs typeface="Rockwell"/>
              </a:rPr>
              <a:t>otros</a:t>
            </a:r>
            <a:r>
              <a:rPr lang="en-US" sz="1900" dirty="0" smtClean="0">
                <a:latin typeface="Rockwell"/>
                <a:cs typeface="Rockwell"/>
              </a:rPr>
              <a:t> </a:t>
            </a:r>
            <a:r>
              <a:rPr lang="en-US" sz="1900" dirty="0" err="1" smtClean="0">
                <a:latin typeface="Rockwell"/>
                <a:cs typeface="Rockwell"/>
              </a:rPr>
              <a:t>servicios</a:t>
            </a:r>
            <a:endParaRPr lang="en-US" sz="1900" dirty="0" smtClean="0">
              <a:latin typeface="Rockwell"/>
              <a:cs typeface="Rockwell"/>
            </a:endParaRPr>
          </a:p>
          <a:p>
            <a:pPr lvl="1"/>
            <a:endParaRPr lang="en-US" dirty="0" smtClean="0"/>
          </a:p>
          <a:p>
            <a:pPr lvl="1"/>
            <a:endParaRPr lang="en-US" dirty="0"/>
          </a:p>
        </p:txBody>
      </p:sp>
      <p:sp>
        <p:nvSpPr>
          <p:cNvPr id="5" name="Content Placeholder 3"/>
          <p:cNvSpPr txBox="1">
            <a:spLocks/>
          </p:cNvSpPr>
          <p:nvPr/>
        </p:nvSpPr>
        <p:spPr>
          <a:xfrm>
            <a:off x="4566686" y="2409483"/>
            <a:ext cx="4342852" cy="1532051"/>
          </a:xfrm>
          <a:prstGeom prst="rect">
            <a:avLst/>
          </a:prstGeom>
        </p:spPr>
        <p:style>
          <a:lnRef idx="2">
            <a:schemeClr val="accent3"/>
          </a:lnRef>
          <a:fillRef idx="1">
            <a:schemeClr val="lt1"/>
          </a:fillRef>
          <a:effectRef idx="0">
            <a:schemeClr val="accent3"/>
          </a:effectRef>
          <a:fontRef idx="minor">
            <a:schemeClr val="dk1"/>
          </a:fontRef>
        </p:style>
        <p:txBody>
          <a:bodyPr>
            <a:normAutofit fontScale="85000" lnSpcReduction="20000"/>
          </a:bodyPr>
          <a:lstStyle>
            <a:lvl1pPr marL="365760" indent="-256032" algn="l" rtl="0" eaLnBrk="1" latinLnBrk="0" hangingPunct="1">
              <a:spcBef>
                <a:spcPts val="300"/>
              </a:spcBef>
              <a:buClr>
                <a:schemeClr val="accent3"/>
              </a:buClr>
              <a:buFont typeface="Georgia"/>
              <a:buChar char="•"/>
              <a:defRPr kumimoji="0" sz="2800" kern="1200">
                <a:solidFill>
                  <a:schemeClr val="dk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dk1"/>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dk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dk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dk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dk1"/>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dk1"/>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dk1"/>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dk1"/>
                </a:solidFill>
                <a:latin typeface="+mn-lt"/>
                <a:ea typeface="+mn-ea"/>
                <a:cs typeface="+mn-cs"/>
              </a:defRPr>
            </a:lvl9pPr>
          </a:lstStyle>
          <a:p>
            <a:r>
              <a:rPr lang="en-US" dirty="0" err="1" smtClean="0">
                <a:latin typeface="Rockwell"/>
                <a:cs typeface="Rockwell"/>
              </a:rPr>
              <a:t>Pueden</a:t>
            </a:r>
            <a:r>
              <a:rPr lang="en-US" dirty="0" smtClean="0">
                <a:latin typeface="Rockwell"/>
                <a:cs typeface="Rockwell"/>
              </a:rPr>
              <a:t>…</a:t>
            </a:r>
          </a:p>
          <a:p>
            <a:pPr lvl="1">
              <a:buFont typeface="Wingdings" panose="05000000000000000000" pitchFamily="2" charset="2"/>
              <a:buChar char="§"/>
            </a:pPr>
            <a:r>
              <a:rPr lang="en-US" sz="2300" dirty="0" err="1" smtClean="0">
                <a:latin typeface="Rockwell"/>
                <a:cs typeface="Rockwell"/>
              </a:rPr>
              <a:t>Uniformar</a:t>
            </a:r>
            <a:r>
              <a:rPr lang="en-US" sz="2300" dirty="0" smtClean="0">
                <a:latin typeface="Rockwell"/>
                <a:cs typeface="Rockwell"/>
              </a:rPr>
              <a:t> el </a:t>
            </a:r>
            <a:r>
              <a:rPr lang="en-US" sz="2300" dirty="0" err="1" smtClean="0">
                <a:latin typeface="Rockwell"/>
                <a:cs typeface="Rockwell"/>
              </a:rPr>
              <a:t>consumo</a:t>
            </a:r>
            <a:endParaRPr lang="en-US" sz="2300" dirty="0" smtClean="0">
              <a:latin typeface="Rockwell"/>
              <a:cs typeface="Rockwell"/>
            </a:endParaRPr>
          </a:p>
          <a:p>
            <a:pPr lvl="1">
              <a:buFont typeface="Wingdings" panose="05000000000000000000" pitchFamily="2" charset="2"/>
              <a:buChar char="§"/>
            </a:pPr>
            <a:r>
              <a:rPr lang="en-US" sz="2300" dirty="0" err="1" smtClean="0">
                <a:latin typeface="Rockwell"/>
                <a:cs typeface="Rockwell"/>
              </a:rPr>
              <a:t>Promover</a:t>
            </a:r>
            <a:r>
              <a:rPr lang="en-US" sz="2300" dirty="0" smtClean="0">
                <a:latin typeface="Rockwell"/>
                <a:cs typeface="Rockwell"/>
              </a:rPr>
              <a:t> el </a:t>
            </a:r>
            <a:r>
              <a:rPr lang="en-US" sz="2300" dirty="0" err="1" smtClean="0">
                <a:latin typeface="Rockwell"/>
                <a:cs typeface="Rockwell"/>
              </a:rPr>
              <a:t>empoderamiento</a:t>
            </a:r>
            <a:endParaRPr lang="en-US" sz="2300" dirty="0" smtClean="0">
              <a:latin typeface="Rockwell"/>
              <a:cs typeface="Rockwell"/>
            </a:endParaRPr>
          </a:p>
          <a:p>
            <a:pPr lvl="1">
              <a:buFont typeface="Wingdings" panose="05000000000000000000" pitchFamily="2" charset="2"/>
              <a:buChar char="§"/>
            </a:pPr>
            <a:r>
              <a:rPr lang="en-US" sz="2300" dirty="0" smtClean="0">
                <a:latin typeface="Rockwell"/>
                <a:cs typeface="Rockwell"/>
              </a:rPr>
              <a:t>Ser </a:t>
            </a:r>
            <a:r>
              <a:rPr lang="en-US" sz="2300" dirty="0" err="1" smtClean="0">
                <a:latin typeface="Rockwell"/>
                <a:cs typeface="Rockwell"/>
              </a:rPr>
              <a:t>más</a:t>
            </a:r>
            <a:r>
              <a:rPr lang="en-US" sz="2300" dirty="0" smtClean="0">
                <a:latin typeface="Rockwell"/>
                <a:cs typeface="Rockwell"/>
              </a:rPr>
              <a:t> </a:t>
            </a:r>
            <a:r>
              <a:rPr lang="en-US" sz="2300" dirty="0" err="1" smtClean="0">
                <a:latin typeface="Rockwell"/>
                <a:cs typeface="Rockwell"/>
              </a:rPr>
              <a:t>útiles</a:t>
            </a:r>
            <a:r>
              <a:rPr lang="en-US" sz="2300" dirty="0" smtClean="0">
                <a:latin typeface="Rockwell"/>
                <a:cs typeface="Rockwell"/>
              </a:rPr>
              <a:t> </a:t>
            </a:r>
            <a:r>
              <a:rPr lang="en-US" sz="2300" dirty="0" err="1" smtClean="0">
                <a:latin typeface="Rockwell"/>
                <a:cs typeface="Rockwell"/>
              </a:rPr>
              <a:t>para</a:t>
            </a:r>
            <a:r>
              <a:rPr lang="en-US" sz="2300" dirty="0" smtClean="0">
                <a:latin typeface="Rockwell"/>
                <a:cs typeface="Rockwell"/>
              </a:rPr>
              <a:t> los </a:t>
            </a:r>
            <a:r>
              <a:rPr lang="en-US" sz="2300" dirty="0" err="1" smtClean="0">
                <a:latin typeface="Rockwell"/>
                <a:cs typeface="Rockwell"/>
              </a:rPr>
              <a:t>menos</a:t>
            </a:r>
            <a:r>
              <a:rPr lang="en-US" sz="2300" dirty="0" smtClean="0">
                <a:latin typeface="Rockwell"/>
                <a:cs typeface="Rockwell"/>
              </a:rPr>
              <a:t> </a:t>
            </a:r>
            <a:r>
              <a:rPr lang="en-US" sz="2300" dirty="0" err="1" smtClean="0">
                <a:latin typeface="Rockwell"/>
                <a:cs typeface="Rockwell"/>
              </a:rPr>
              <a:t>pobres</a:t>
            </a:r>
            <a:endParaRPr lang="en-US" sz="2300" dirty="0">
              <a:latin typeface="Rockwell"/>
              <a:cs typeface="Rockwell"/>
            </a:endParaRPr>
          </a:p>
        </p:txBody>
      </p:sp>
      <p:sp>
        <p:nvSpPr>
          <p:cNvPr id="6" name="Content Placeholder 3"/>
          <p:cNvSpPr txBox="1">
            <a:spLocks/>
          </p:cNvSpPr>
          <p:nvPr/>
        </p:nvSpPr>
        <p:spPr>
          <a:xfrm>
            <a:off x="4572000" y="4139810"/>
            <a:ext cx="4357077" cy="2084719"/>
          </a:xfrm>
          <a:prstGeom prst="rect">
            <a:avLst/>
          </a:prstGeom>
        </p:spPr>
        <p:style>
          <a:lnRef idx="2">
            <a:schemeClr val="accent6"/>
          </a:lnRef>
          <a:fillRef idx="1">
            <a:schemeClr val="lt1"/>
          </a:fillRef>
          <a:effectRef idx="0">
            <a:schemeClr val="accent6"/>
          </a:effectRef>
          <a:fontRef idx="minor">
            <a:schemeClr val="dk1"/>
          </a:fontRef>
        </p:style>
        <p:txBody>
          <a:bodyPr vert="horz" lIns="91440" tIns="45720" rIns="91440" bIns="45720" rtlCol="0">
            <a:normAutofit fontScale="85000" lnSpcReduction="20000"/>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r>
              <a:rPr lang="en-US" sz="2600" dirty="0" err="1" smtClean="0">
                <a:latin typeface="Rockwell"/>
                <a:cs typeface="Rockwell"/>
              </a:rPr>
              <a:t>También</a:t>
            </a:r>
            <a:r>
              <a:rPr lang="en-US" sz="2600" dirty="0" smtClean="0">
                <a:latin typeface="Rockwell"/>
                <a:cs typeface="Rockwell"/>
              </a:rPr>
              <a:t> </a:t>
            </a:r>
            <a:r>
              <a:rPr lang="en-US" sz="2600" dirty="0" err="1" smtClean="0">
                <a:latin typeface="Rockwell"/>
                <a:cs typeface="Rockwell"/>
              </a:rPr>
              <a:t>sabemos</a:t>
            </a:r>
            <a:r>
              <a:rPr lang="en-US" sz="2600" dirty="0" smtClean="0">
                <a:latin typeface="Rockwell"/>
                <a:cs typeface="Rockwell"/>
              </a:rPr>
              <a:t>…</a:t>
            </a:r>
          </a:p>
          <a:p>
            <a:pPr lvl="1"/>
            <a:r>
              <a:rPr lang="en-US" sz="2400" dirty="0" smtClean="0">
                <a:latin typeface="Rockwell"/>
                <a:cs typeface="Rockwell"/>
              </a:rPr>
              <a:t>El </a:t>
            </a:r>
            <a:r>
              <a:rPr lang="en-US" sz="2400" dirty="0" err="1" smtClean="0">
                <a:latin typeface="Rockwell"/>
                <a:cs typeface="Rockwell"/>
              </a:rPr>
              <a:t>crédito</a:t>
            </a:r>
            <a:r>
              <a:rPr lang="en-US" sz="2400" dirty="0" smtClean="0">
                <a:latin typeface="Rockwell"/>
                <a:cs typeface="Rockwell"/>
              </a:rPr>
              <a:t> </a:t>
            </a:r>
            <a:r>
              <a:rPr lang="en-US" sz="2400" dirty="0" err="1" smtClean="0">
                <a:latin typeface="Rockwell"/>
                <a:cs typeface="Rockwell"/>
              </a:rPr>
              <a:t>ayuda</a:t>
            </a:r>
            <a:r>
              <a:rPr lang="en-US" sz="2400" dirty="0" smtClean="0">
                <a:latin typeface="Rockwell"/>
                <a:cs typeface="Rockwell"/>
              </a:rPr>
              <a:t> </a:t>
            </a:r>
            <a:r>
              <a:rPr lang="en-US" sz="2400" dirty="0" err="1" smtClean="0">
                <a:latin typeface="Rockwell"/>
                <a:cs typeface="Rockwell"/>
              </a:rPr>
              <a:t>pero</a:t>
            </a:r>
            <a:r>
              <a:rPr lang="en-US" sz="2400" dirty="0" smtClean="0">
                <a:latin typeface="Rockwell"/>
                <a:cs typeface="Rockwell"/>
              </a:rPr>
              <a:t> no </a:t>
            </a:r>
            <a:r>
              <a:rPr lang="en-US" sz="2400" dirty="0" err="1" smtClean="0">
                <a:latin typeface="Rockwell"/>
                <a:cs typeface="Rockwell"/>
              </a:rPr>
              <a:t>es</a:t>
            </a:r>
            <a:r>
              <a:rPr lang="en-US" sz="2400" dirty="0" smtClean="0">
                <a:latin typeface="Rockwell"/>
                <a:cs typeface="Rockwell"/>
              </a:rPr>
              <a:t> </a:t>
            </a:r>
            <a:r>
              <a:rPr lang="en-US" sz="2400" dirty="0" err="1" smtClean="0">
                <a:latin typeface="Rockwell"/>
                <a:cs typeface="Rockwell"/>
              </a:rPr>
              <a:t>transformador</a:t>
            </a:r>
            <a:endParaRPr lang="en-US" sz="2400" dirty="0" smtClean="0">
              <a:latin typeface="Rockwell"/>
              <a:cs typeface="Rockwell"/>
            </a:endParaRPr>
          </a:p>
          <a:p>
            <a:pPr lvl="1"/>
            <a:r>
              <a:rPr lang="en-US" sz="2400" dirty="0" smtClean="0">
                <a:latin typeface="Rockwell"/>
                <a:cs typeface="Rockwell"/>
              </a:rPr>
              <a:t>A </a:t>
            </a:r>
            <a:r>
              <a:rPr lang="en-US" sz="2400" dirty="0" err="1" smtClean="0">
                <a:latin typeface="Rockwell"/>
                <a:cs typeface="Rockwell"/>
              </a:rPr>
              <a:t>veces</a:t>
            </a:r>
            <a:r>
              <a:rPr lang="en-US" sz="2400" dirty="0" smtClean="0">
                <a:latin typeface="Rockwell"/>
                <a:cs typeface="Rockwell"/>
              </a:rPr>
              <a:t> se </a:t>
            </a:r>
            <a:r>
              <a:rPr lang="en-US" sz="2400" dirty="0" err="1" smtClean="0">
                <a:latin typeface="Rockwell"/>
                <a:cs typeface="Rockwell"/>
              </a:rPr>
              <a:t>usan</a:t>
            </a:r>
            <a:r>
              <a:rPr lang="en-US" sz="2400" dirty="0" smtClean="0">
                <a:latin typeface="Rockwell"/>
                <a:cs typeface="Rockwell"/>
              </a:rPr>
              <a:t> </a:t>
            </a:r>
            <a:r>
              <a:rPr lang="en-US" sz="2400" dirty="0" err="1" smtClean="0">
                <a:latin typeface="Rockwell"/>
                <a:cs typeface="Rockwell"/>
              </a:rPr>
              <a:t>estrategias</a:t>
            </a:r>
            <a:r>
              <a:rPr lang="en-US" sz="2400" dirty="0" smtClean="0">
                <a:latin typeface="Rockwell"/>
                <a:cs typeface="Rockwell"/>
              </a:rPr>
              <a:t> de </a:t>
            </a:r>
            <a:r>
              <a:rPr lang="en-US" sz="2400" dirty="0" err="1" smtClean="0">
                <a:latin typeface="Rockwell"/>
                <a:cs typeface="Rockwell"/>
              </a:rPr>
              <a:t>adaptación</a:t>
            </a:r>
            <a:r>
              <a:rPr lang="en-US" sz="2400" dirty="0" smtClean="0">
                <a:latin typeface="Rockwell"/>
                <a:cs typeface="Rockwell"/>
              </a:rPr>
              <a:t> </a:t>
            </a:r>
            <a:r>
              <a:rPr lang="en-US" sz="2400" dirty="0" err="1" smtClean="0">
                <a:latin typeface="Rockwell"/>
                <a:cs typeface="Rockwell"/>
              </a:rPr>
              <a:t>para</a:t>
            </a:r>
            <a:r>
              <a:rPr lang="en-US" sz="2400" dirty="0" smtClean="0">
                <a:latin typeface="Rockwell"/>
                <a:cs typeface="Rockwell"/>
              </a:rPr>
              <a:t> </a:t>
            </a:r>
            <a:r>
              <a:rPr lang="en-US" sz="2400" dirty="0" err="1" smtClean="0">
                <a:latin typeface="Rockwell"/>
                <a:cs typeface="Rockwell"/>
              </a:rPr>
              <a:t>hacer</a:t>
            </a:r>
            <a:r>
              <a:rPr lang="en-US" sz="2400" dirty="0" smtClean="0">
                <a:latin typeface="Rockwell"/>
                <a:cs typeface="Rockwell"/>
              </a:rPr>
              <a:t> </a:t>
            </a:r>
            <a:r>
              <a:rPr lang="en-US" sz="2400" dirty="0" err="1" smtClean="0">
                <a:latin typeface="Rockwell"/>
                <a:cs typeface="Rockwell"/>
              </a:rPr>
              <a:t>pagos</a:t>
            </a:r>
            <a:r>
              <a:rPr lang="en-US" sz="2400" dirty="0" smtClean="0">
                <a:latin typeface="Rockwell"/>
                <a:cs typeface="Rockwell"/>
              </a:rPr>
              <a:t> de </a:t>
            </a:r>
            <a:r>
              <a:rPr lang="en-US" sz="2400" dirty="0" err="1" smtClean="0">
                <a:latin typeface="Rockwell"/>
                <a:cs typeface="Rockwell"/>
              </a:rPr>
              <a:t>préstamos</a:t>
            </a:r>
            <a:endParaRPr lang="en-US" sz="2400" dirty="0" smtClean="0">
              <a:latin typeface="Rockwell"/>
              <a:cs typeface="Rockwell"/>
            </a:endParaRPr>
          </a:p>
          <a:p>
            <a:pPr lvl="1"/>
            <a:r>
              <a:rPr lang="en-US" sz="2400" dirty="0" smtClean="0">
                <a:latin typeface="Rockwell"/>
                <a:cs typeface="Rockwell"/>
              </a:rPr>
              <a:t>Que </a:t>
            </a:r>
            <a:r>
              <a:rPr lang="en-US" sz="2400" dirty="0" smtClean="0">
                <a:latin typeface="Rockwell"/>
                <a:cs typeface="Rockwell"/>
              </a:rPr>
              <a:t>no </a:t>
            </a:r>
            <a:r>
              <a:rPr lang="en-US" sz="2400" dirty="0" err="1" smtClean="0">
                <a:latin typeface="Rockwell"/>
                <a:cs typeface="Rockwell"/>
              </a:rPr>
              <a:t>sabemos</a:t>
            </a:r>
            <a:r>
              <a:rPr lang="en-US" sz="2400" dirty="0" smtClean="0">
                <a:latin typeface="Rockwell"/>
                <a:cs typeface="Rockwell"/>
              </a:rPr>
              <a:t> mucho de </a:t>
            </a:r>
            <a:r>
              <a:rPr lang="en-US" sz="2400" dirty="0" err="1" smtClean="0">
                <a:latin typeface="Rockwell"/>
                <a:cs typeface="Rockwell"/>
              </a:rPr>
              <a:t>quienes</a:t>
            </a:r>
            <a:r>
              <a:rPr lang="en-US" sz="2400" dirty="0" smtClean="0">
                <a:latin typeface="Rockwell"/>
                <a:cs typeface="Rockwell"/>
              </a:rPr>
              <a:t> se </a:t>
            </a:r>
            <a:r>
              <a:rPr lang="en-US" sz="2400" dirty="0" err="1" smtClean="0">
                <a:latin typeface="Rockwell"/>
                <a:cs typeface="Rockwell"/>
              </a:rPr>
              <a:t>retiran</a:t>
            </a:r>
            <a:endParaRPr lang="en-US" sz="2400" dirty="0">
              <a:latin typeface="Rockwell"/>
              <a:cs typeface="Rockwe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smtClean="0"/>
              <a:t>Una mirada más de cerca a los estudios de educación</a:t>
            </a:r>
            <a:endParaRPr lang="x-none" dirty="0"/>
          </a:p>
        </p:txBody>
      </p:sp>
      <p:sp>
        <p:nvSpPr>
          <p:cNvPr id="3" name="Content Placeholder 2"/>
          <p:cNvSpPr>
            <a:spLocks noGrp="1"/>
          </p:cNvSpPr>
          <p:nvPr>
            <p:ph idx="1"/>
          </p:nvPr>
        </p:nvSpPr>
        <p:spPr/>
        <p:txBody>
          <a:bodyPr>
            <a:normAutofit/>
          </a:bodyPr>
          <a:lstStyle/>
          <a:p>
            <a:pPr marL="624078" indent="-514350">
              <a:buFont typeface="+mj-lt"/>
              <a:buAutoNum type="arabicPeriod"/>
            </a:pPr>
            <a:r>
              <a:rPr dirty="0" smtClean="0"/>
              <a:t>Hubo una amplia gama de indicadores que se usaron entre y dentro de las redes.</a:t>
            </a:r>
          </a:p>
          <a:p>
            <a:pPr marL="624078" indent="-514350">
              <a:buFont typeface="+mj-lt"/>
              <a:buAutoNum type="arabicPeriod"/>
            </a:pPr>
            <a:r>
              <a:rPr dirty="0" smtClean="0"/>
              <a:t>Hubo poca consistencia entre instituciones.</a:t>
            </a:r>
          </a:p>
          <a:p>
            <a:pPr marL="624078" indent="-514350">
              <a:buFont typeface="+mj-lt"/>
              <a:buAutoNum type="arabicPeriod"/>
            </a:pPr>
            <a:r>
              <a:rPr dirty="0" smtClean="0"/>
              <a:t>La mayoría de estudios solamente vieron una dimensión de la educación.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746388"/>
            <a:ext cx="8491415" cy="1066800"/>
          </a:xfrm>
        </p:spPr>
        <p:txBody>
          <a:bodyPr>
            <a:normAutofit fontScale="90000"/>
          </a:bodyPr>
          <a:lstStyle/>
          <a:p>
            <a:r>
              <a:rPr dirty="0" smtClean="0"/>
              <a:t>Fase 2: Identificación de indicadores potenciales para 7 tipos de </a:t>
            </a:r>
            <a:r>
              <a:rPr dirty="0" err="1" smtClean="0"/>
              <a:t>resultados</a:t>
            </a:r>
            <a:r>
              <a:rPr dirty="0" smtClean="0"/>
              <a:t> </a:t>
            </a:r>
            <a:r>
              <a:rPr lang="en-US" dirty="0" err="1" smtClean="0"/>
              <a:t>en</a:t>
            </a:r>
            <a:r>
              <a:rPr lang="en-US" dirty="0" smtClean="0"/>
              <a:t> </a:t>
            </a:r>
            <a:r>
              <a:rPr dirty="0" err="1" smtClean="0"/>
              <a:t>clientes</a:t>
            </a:r>
            <a:endParaRPr lang="x-none" dirty="0"/>
          </a:p>
        </p:txBody>
      </p:sp>
      <p:sp>
        <p:nvSpPr>
          <p:cNvPr id="3" name="Content Placeholder 2"/>
          <p:cNvSpPr>
            <a:spLocks noGrp="1"/>
          </p:cNvSpPr>
          <p:nvPr>
            <p:ph idx="1"/>
          </p:nvPr>
        </p:nvSpPr>
        <p:spPr>
          <a:xfrm>
            <a:off x="457200" y="2442308"/>
            <a:ext cx="8229600" cy="4132228"/>
          </a:xfrm>
        </p:spPr>
        <p:txBody>
          <a:bodyPr>
            <a:normAutofit/>
          </a:bodyPr>
          <a:lstStyle/>
          <a:p>
            <a:pPr marL="624078" indent="-514350">
              <a:buFont typeface="+mj-lt"/>
              <a:buAutoNum type="arabicPeriod"/>
            </a:pPr>
            <a:r>
              <a:rPr dirty="0" smtClean="0"/>
              <a:t>Seguridad alimentaria</a:t>
            </a:r>
          </a:p>
          <a:p>
            <a:pPr marL="624078" indent="-514350">
              <a:buFont typeface="+mj-lt"/>
              <a:buAutoNum type="arabicPeriod"/>
            </a:pPr>
            <a:r>
              <a:rPr dirty="0" smtClean="0"/>
              <a:t>Estrategias de adaptación /choques</a:t>
            </a:r>
          </a:p>
          <a:p>
            <a:pPr marL="624078" indent="-514350">
              <a:buFont typeface="+mj-lt"/>
              <a:buAutoNum type="arabicPeriod"/>
            </a:pPr>
            <a:r>
              <a:rPr dirty="0" smtClean="0"/>
              <a:t>Pobreza económica (ingresos o estado financiero)</a:t>
            </a:r>
          </a:p>
          <a:p>
            <a:pPr marL="624078" indent="-514350">
              <a:buFont typeface="+mj-lt"/>
              <a:buAutoNum type="arabicPeriod"/>
            </a:pPr>
            <a:r>
              <a:rPr dirty="0" smtClean="0"/>
              <a:t>Salud</a:t>
            </a:r>
          </a:p>
          <a:p>
            <a:pPr marL="624078" indent="-514350">
              <a:buFont typeface="+mj-lt"/>
              <a:buAutoNum type="arabicPeriod"/>
            </a:pPr>
            <a:r>
              <a:rPr dirty="0" smtClean="0"/>
              <a:t>Activos, casa y negocio</a:t>
            </a:r>
          </a:p>
          <a:p>
            <a:pPr marL="624078" indent="-514350">
              <a:buFont typeface="+mj-lt"/>
              <a:buAutoNum type="arabicPeriod"/>
            </a:pPr>
            <a:r>
              <a:rPr dirty="0" smtClean="0"/>
              <a:t>Capital social y empoderamiento</a:t>
            </a:r>
          </a:p>
          <a:p>
            <a:pPr marL="624078" indent="-514350">
              <a:buFont typeface="+mj-lt"/>
              <a:buAutoNum type="arabicPeriod"/>
            </a:pPr>
            <a:r>
              <a:rPr dirty="0" smtClean="0"/>
              <a:t>Educación de niños y jóvenes</a:t>
            </a:r>
          </a:p>
        </p:txBody>
      </p:sp>
    </p:spTree>
    <p:extLst>
      <p:ext uri="{BB962C8B-B14F-4D97-AF65-F5344CB8AC3E}">
        <p14:creationId xmlns:p14="http://schemas.microsoft.com/office/powerpoint/2010/main" val="9632704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Agenda </a:t>
            </a:r>
            <a:endParaRPr lang="x-none" dirty="0"/>
          </a:p>
        </p:txBody>
      </p:sp>
      <p:sp>
        <p:nvSpPr>
          <p:cNvPr id="3" name="Content Placeholder 2"/>
          <p:cNvSpPr>
            <a:spLocks noGrp="1"/>
          </p:cNvSpPr>
          <p:nvPr>
            <p:ph idx="1"/>
          </p:nvPr>
        </p:nvSpPr>
        <p:spPr>
          <a:xfrm>
            <a:off x="457199" y="2249424"/>
            <a:ext cx="8451273" cy="4325112"/>
          </a:xfrm>
        </p:spPr>
        <p:txBody>
          <a:bodyPr>
            <a:normAutofit fontScale="92500" lnSpcReduction="10000"/>
          </a:bodyPr>
          <a:lstStyle/>
          <a:p>
            <a:pPr lvl="1">
              <a:buClr>
                <a:srgbClr val="FF0000"/>
              </a:buClr>
              <a:buFont typeface="Arial" pitchFamily="34" charset="0"/>
              <a:buChar char="•"/>
            </a:pPr>
            <a:r>
              <a:rPr dirty="0" smtClean="0"/>
              <a:t> Introducción  </a:t>
            </a:r>
            <a:r>
              <a:rPr lang="en-US" dirty="0" smtClean="0">
                <a:solidFill>
                  <a:schemeClr val="accent3"/>
                </a:solidFill>
              </a:rPr>
              <a:t>(</a:t>
            </a:r>
            <a:r>
              <a:rPr lang="en-US" sz="1900" i="1" dirty="0" smtClean="0">
                <a:solidFill>
                  <a:schemeClr val="accent3"/>
                </a:solidFill>
              </a:rPr>
              <a:t>5 mins</a:t>
            </a:r>
            <a:r>
              <a:rPr lang="en-US" dirty="0" smtClean="0">
                <a:solidFill>
                  <a:schemeClr val="accent3"/>
                </a:solidFill>
              </a:rPr>
              <a:t>)</a:t>
            </a:r>
          </a:p>
          <a:p>
            <a:pPr lvl="1">
              <a:buClr>
                <a:srgbClr val="FF0000"/>
              </a:buClr>
              <a:buNone/>
            </a:pPr>
            <a:endParaRPr lang="x-none" dirty="0" smtClean="0"/>
          </a:p>
          <a:p>
            <a:pPr lvl="1">
              <a:buClr>
                <a:srgbClr val="FF0000"/>
              </a:buClr>
              <a:buFont typeface="Arial" pitchFamily="34" charset="0"/>
              <a:buChar char="•"/>
            </a:pPr>
            <a:r>
              <a:rPr lang="en-US" dirty="0" smtClean="0"/>
              <a:t>B</a:t>
            </a:r>
            <a:r>
              <a:rPr dirty="0" smtClean="0"/>
              <a:t>obbi </a:t>
            </a:r>
            <a:r>
              <a:rPr dirty="0" smtClean="0"/>
              <a:t>(FFH):  Criterios para desarrollar indicadores relacionados con resultados de salud de clientes; aplicación por 4 IMF, lecciones</a:t>
            </a:r>
            <a:r>
              <a:rPr lang="en-US" dirty="0" smtClean="0">
                <a:solidFill>
                  <a:schemeClr val="accent3"/>
                </a:solidFill>
              </a:rPr>
              <a:t>  (</a:t>
            </a:r>
            <a:r>
              <a:rPr lang="en-US" sz="2200" i="1" dirty="0" smtClean="0">
                <a:solidFill>
                  <a:schemeClr val="accent3"/>
                </a:solidFill>
              </a:rPr>
              <a:t>15-20 mins</a:t>
            </a:r>
            <a:r>
              <a:rPr lang="en-US" dirty="0" smtClean="0">
                <a:solidFill>
                  <a:schemeClr val="accent3"/>
                </a:solidFill>
              </a:rPr>
              <a:t>)</a:t>
            </a:r>
          </a:p>
          <a:p>
            <a:pPr lvl="1">
              <a:buClr>
                <a:srgbClr val="FF0000"/>
              </a:buClr>
              <a:buNone/>
            </a:pPr>
            <a:endParaRPr lang="x-none" dirty="0" smtClean="0"/>
          </a:p>
          <a:p>
            <a:pPr lvl="1">
              <a:buClr>
                <a:srgbClr val="FF0000"/>
              </a:buClr>
              <a:buFont typeface="Arial" pitchFamily="34" charset="0"/>
              <a:buChar char="•"/>
            </a:pPr>
            <a:r>
              <a:rPr dirty="0" smtClean="0"/>
              <a:t>Anne </a:t>
            </a:r>
            <a:r>
              <a:rPr dirty="0" smtClean="0"/>
              <a:t>(MCWG):  Desarrollo de un sistema para la medición estandarizada, revisión de los estudios de </a:t>
            </a:r>
            <a:r>
              <a:rPr dirty="0" err="1" smtClean="0"/>
              <a:t>resultados</a:t>
            </a:r>
            <a:r>
              <a:rPr dirty="0" smtClean="0"/>
              <a:t> </a:t>
            </a:r>
            <a:r>
              <a:rPr lang="en-US" dirty="0" err="1" smtClean="0"/>
              <a:t>en</a:t>
            </a:r>
            <a:r>
              <a:rPr dirty="0" smtClean="0"/>
              <a:t> </a:t>
            </a:r>
            <a:r>
              <a:rPr dirty="0" smtClean="0"/>
              <a:t>clientes (69), selección de temas e indicadores para microfinanzas </a:t>
            </a:r>
            <a:r>
              <a:rPr lang="en-US" sz="2200" dirty="0" smtClean="0">
                <a:solidFill>
                  <a:schemeClr val="accent3"/>
                </a:solidFill>
              </a:rPr>
              <a:t>(15-</a:t>
            </a:r>
            <a:r>
              <a:rPr lang="en-US" sz="2200" i="1" dirty="0" smtClean="0">
                <a:solidFill>
                  <a:schemeClr val="accent3"/>
                </a:solidFill>
              </a:rPr>
              <a:t>20 mins</a:t>
            </a:r>
            <a:r>
              <a:rPr lang="en-US" dirty="0" smtClean="0">
                <a:solidFill>
                  <a:schemeClr val="accent3"/>
                </a:solidFill>
              </a:rPr>
              <a:t>) </a:t>
            </a:r>
          </a:p>
          <a:p>
            <a:pPr lvl="1">
              <a:buFont typeface="Courier New" pitchFamily="49" charset="0"/>
              <a:buChar char="o"/>
            </a:pPr>
            <a:endParaRPr lang="x-none" dirty="0" smtClean="0"/>
          </a:p>
          <a:p>
            <a:pPr lvl="1">
              <a:buFont typeface="Wingdings" pitchFamily="2" charset="2"/>
              <a:buChar char="Ø"/>
            </a:pPr>
            <a:r>
              <a:rPr lang="en-US" i="1" dirty="0" smtClean="0"/>
              <a:t>DISCUSIÓN </a:t>
            </a:r>
            <a:endParaRPr lang="x-none" i="1" dirty="0"/>
          </a:p>
        </p:txBody>
      </p:sp>
    </p:spTree>
    <p:extLst>
      <p:ext uri="{BB962C8B-B14F-4D97-AF65-F5344CB8AC3E}">
        <p14:creationId xmlns:p14="http://schemas.microsoft.com/office/powerpoint/2010/main" val="651078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165" y="513713"/>
            <a:ext cx="8491415" cy="778933"/>
          </a:xfrm>
        </p:spPr>
        <p:txBody>
          <a:bodyPr>
            <a:normAutofit/>
          </a:bodyPr>
          <a:lstStyle/>
          <a:p>
            <a:r>
              <a:rPr dirty="0" smtClean="0"/>
              <a:t>Fase 2: Resumen de indicadores</a:t>
            </a:r>
            <a:endParaRPr lang="x-none" dirty="0"/>
          </a:p>
        </p:txBody>
      </p:sp>
      <p:sp>
        <p:nvSpPr>
          <p:cNvPr id="3" name="Content Placeholder 2"/>
          <p:cNvSpPr>
            <a:spLocks noGrp="1"/>
          </p:cNvSpPr>
          <p:nvPr>
            <p:ph idx="1"/>
          </p:nvPr>
        </p:nvSpPr>
        <p:spPr>
          <a:xfrm>
            <a:off x="457200" y="1524000"/>
            <a:ext cx="8229600" cy="5050536"/>
          </a:xfrm>
        </p:spPr>
        <p:txBody>
          <a:bodyPr>
            <a:normAutofit lnSpcReduction="10000"/>
          </a:bodyPr>
          <a:lstStyle/>
          <a:p>
            <a:pPr marL="109728" indent="0">
              <a:buNone/>
            </a:pPr>
            <a:r>
              <a:rPr lang="en-GB" u="sng" dirty="0" smtClean="0"/>
              <a:t>Seguridad alimentaria</a:t>
            </a:r>
          </a:p>
          <a:p>
            <a:pPr marL="0" indent="0">
              <a:lnSpc>
                <a:spcPct val="110000"/>
              </a:lnSpc>
              <a:spcBef>
                <a:spcPts val="600"/>
              </a:spcBef>
              <a:buNone/>
            </a:pPr>
            <a:r>
              <a:rPr lang="en-GB" sz="2400" i="1" dirty="0" smtClean="0"/>
              <a:t>% de hogares que no tienen seguridad alimentaria (los niveles medidos varían por herramienta)</a:t>
            </a:r>
          </a:p>
          <a:p>
            <a:pPr marL="109728" indent="0">
              <a:buNone/>
            </a:pPr>
            <a:r>
              <a:rPr lang="en-GB" u="sng" dirty="0" smtClean="0"/>
              <a:t>Estrategias de adaptación /choques</a:t>
            </a:r>
          </a:p>
          <a:p>
            <a:pPr marL="109728" indent="0">
              <a:buNone/>
            </a:pPr>
            <a:r>
              <a:rPr lang="en-GB" sz="2400" i="1" dirty="0" smtClean="0"/>
              <a:t>% de hogares que tuvieron que [hacer un ajuste específico o nivel de cambio] para adaptarse a los efectos del [choque del hogar o comunidad]</a:t>
            </a:r>
          </a:p>
          <a:p>
            <a:pPr marL="109728" indent="0">
              <a:buNone/>
            </a:pPr>
            <a:r>
              <a:rPr lang="en-GB" u="sng" dirty="0" smtClean="0"/>
              <a:t>Pobreza económica (ingresos o estado financiero)</a:t>
            </a:r>
          </a:p>
          <a:p>
            <a:pPr marL="109728" indent="0">
              <a:buNone/>
            </a:pPr>
            <a:r>
              <a:rPr lang="en-GB" sz="2400" i="1" dirty="0" smtClean="0"/>
              <a:t>% de hogares que viven arriba/abajo de una línea de </a:t>
            </a:r>
            <a:r>
              <a:rPr lang="en-GB" sz="2400" i="1" dirty="0" err="1" smtClean="0"/>
              <a:t>pobreza</a:t>
            </a:r>
            <a:r>
              <a:rPr lang="en-GB" sz="2400" i="1" dirty="0" smtClean="0"/>
              <a:t> </a:t>
            </a:r>
            <a:endParaRPr lang="x-none" sz="2600" i="1" dirty="0" smtClean="0"/>
          </a:p>
          <a:p>
            <a:pPr marL="109728" indent="0">
              <a:buNone/>
            </a:pPr>
            <a:r>
              <a:rPr lang="en-GB" u="sng" dirty="0" smtClean="0"/>
              <a:t>Salud</a:t>
            </a:r>
          </a:p>
          <a:p>
            <a:pPr marL="109728" indent="0">
              <a:buNone/>
            </a:pPr>
            <a:r>
              <a:rPr lang="en-GB" sz="2600" i="1" dirty="0" smtClean="0"/>
              <a:t>% de hogares con [nivel de acceso] a cuidados de salud [servicios/suministros]</a:t>
            </a:r>
          </a:p>
        </p:txBody>
      </p:sp>
    </p:spTree>
    <p:extLst>
      <p:ext uri="{BB962C8B-B14F-4D97-AF65-F5344CB8AC3E}">
        <p14:creationId xmlns:p14="http://schemas.microsoft.com/office/powerpoint/2010/main" val="37424961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79812"/>
            <a:ext cx="8491415" cy="778933"/>
          </a:xfrm>
        </p:spPr>
        <p:txBody>
          <a:bodyPr>
            <a:normAutofit/>
          </a:bodyPr>
          <a:lstStyle/>
          <a:p>
            <a:r>
              <a:rPr dirty="0" smtClean="0"/>
              <a:t>Fase 2: Resumen de indicadores</a:t>
            </a:r>
            <a:endParaRPr lang="x-none" dirty="0"/>
          </a:p>
        </p:txBody>
      </p:sp>
      <p:sp>
        <p:nvSpPr>
          <p:cNvPr id="3" name="Content Placeholder 2"/>
          <p:cNvSpPr>
            <a:spLocks noGrp="1"/>
          </p:cNvSpPr>
          <p:nvPr>
            <p:ph idx="1"/>
          </p:nvPr>
        </p:nvSpPr>
        <p:spPr>
          <a:xfrm>
            <a:off x="457200" y="1524000"/>
            <a:ext cx="8229600" cy="5050536"/>
          </a:xfrm>
        </p:spPr>
        <p:txBody>
          <a:bodyPr>
            <a:normAutofit lnSpcReduction="10000"/>
          </a:bodyPr>
          <a:lstStyle/>
          <a:p>
            <a:pPr marL="109728" indent="0">
              <a:buNone/>
            </a:pPr>
            <a:r>
              <a:rPr lang="en-GB" u="sng" dirty="0"/>
              <a:t>Activos, hogar y negocio</a:t>
            </a:r>
          </a:p>
          <a:p>
            <a:pPr marL="109728" indent="0">
              <a:buNone/>
            </a:pPr>
            <a:r>
              <a:rPr lang="en-GB" sz="2400" i="1" dirty="0" smtClean="0"/>
              <a:t>% de hogares que pudieron [comprar activos / mejorar sus hogares] el último año</a:t>
            </a:r>
          </a:p>
          <a:p>
            <a:pPr marL="109728" indent="0">
              <a:buNone/>
            </a:pPr>
            <a:r>
              <a:rPr lang="en-GB" u="sng" dirty="0"/>
              <a:t>Capital social y empoderamiento</a:t>
            </a:r>
          </a:p>
          <a:p>
            <a:pPr marL="109728" indent="0">
              <a:buNone/>
            </a:pPr>
            <a:r>
              <a:rPr lang="en-GB" sz="2400" i="1" dirty="0" smtClean="0"/>
              <a:t>% de [mujeres] que expresan confianza en tomar decisiones acerca de [categoría específica]</a:t>
            </a:r>
          </a:p>
          <a:p>
            <a:pPr marL="109728" indent="0">
              <a:buNone/>
            </a:pPr>
            <a:r>
              <a:rPr lang="en-GB" sz="2400" i="1" dirty="0" smtClean="0"/>
              <a:t>% de clientes que perciben [specificar beneficio o valor] en la participación grupal</a:t>
            </a:r>
          </a:p>
          <a:p>
            <a:pPr marL="109728" indent="0">
              <a:buNone/>
            </a:pPr>
            <a:r>
              <a:rPr lang="en-GB" u="sng" dirty="0"/>
              <a:t>Educación de niños y jóvenes</a:t>
            </a:r>
          </a:p>
          <a:p>
            <a:pPr marL="109728" indent="0">
              <a:buNone/>
            </a:pPr>
            <a:r>
              <a:rPr lang="en-GB" sz="2400" i="1" dirty="0" smtClean="0"/>
              <a:t>% de niños en el hogar que están asistiendo a la escuela regularmente</a:t>
            </a:r>
          </a:p>
          <a:p>
            <a:pPr marL="109728" indent="0">
              <a:buNone/>
            </a:pPr>
            <a:r>
              <a:rPr lang="en-GB" sz="2400" i="1" dirty="0" smtClean="0"/>
              <a:t>% de hogares con mayor capacidad de hacer los pagos de la escuela</a:t>
            </a:r>
            <a:endParaRPr lang="x-none" sz="2600" i="1" dirty="0" smtClean="0"/>
          </a:p>
        </p:txBody>
      </p:sp>
    </p:spTree>
    <p:extLst>
      <p:ext uri="{BB962C8B-B14F-4D97-AF65-F5344CB8AC3E}">
        <p14:creationId xmlns:p14="http://schemas.microsoft.com/office/powerpoint/2010/main" val="38397074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Discusión </a:t>
            </a:r>
            <a:endParaRPr lang="x-none" dirty="0"/>
          </a:p>
        </p:txBody>
      </p:sp>
      <p:sp>
        <p:nvSpPr>
          <p:cNvPr id="3" name="Content Placeholder 2"/>
          <p:cNvSpPr>
            <a:spLocks noGrp="1"/>
          </p:cNvSpPr>
          <p:nvPr>
            <p:ph idx="1"/>
          </p:nvPr>
        </p:nvSpPr>
        <p:spPr>
          <a:xfrm>
            <a:off x="475129" y="2267354"/>
            <a:ext cx="8229600" cy="1910199"/>
          </a:xfrm>
        </p:spPr>
        <p:txBody>
          <a:bodyPr>
            <a:normAutofit fontScale="85000" lnSpcReduction="10000"/>
          </a:bodyPr>
          <a:lstStyle/>
          <a:p>
            <a:pPr>
              <a:buNone/>
            </a:pPr>
            <a:endParaRPr lang="x-none" dirty="0" smtClean="0"/>
          </a:p>
          <a:p>
            <a:pPr marL="624078" indent="-514350">
              <a:buFont typeface="+mj-lt"/>
              <a:buAutoNum type="arabicPeriod"/>
            </a:pPr>
            <a:r>
              <a:rPr dirty="0" smtClean="0"/>
              <a:t>¿Alguna pregunta / aclaración?  </a:t>
            </a:r>
          </a:p>
          <a:p>
            <a:pPr marL="624078" indent="-514350">
              <a:buFont typeface="+mj-lt"/>
              <a:buAutoNum type="arabicPeriod"/>
            </a:pPr>
            <a:r>
              <a:rPr dirty="0" smtClean="0"/>
              <a:t>¿Cuál ha sido su experiencia en la selección de indicadores?</a:t>
            </a:r>
          </a:p>
          <a:p>
            <a:pPr marL="624078" indent="-514350">
              <a:buFont typeface="+mj-lt"/>
              <a:buAutoNum type="arabicPeriod"/>
            </a:pPr>
            <a:r>
              <a:rPr dirty="0" smtClean="0"/>
              <a:t>¿Podemos buscar la estandarización - sincronización? </a:t>
            </a:r>
          </a:p>
        </p:txBody>
      </p:sp>
      <p:sp>
        <p:nvSpPr>
          <p:cNvPr id="4" name="TextBox 3"/>
          <p:cNvSpPr txBox="1"/>
          <p:nvPr/>
        </p:nvSpPr>
        <p:spPr>
          <a:xfrm>
            <a:off x="591672" y="4322618"/>
            <a:ext cx="7871012" cy="1815882"/>
          </a:xfrm>
          <a:prstGeom prst="rect">
            <a:avLst/>
          </a:prstGeom>
          <a:noFill/>
        </p:spPr>
        <p:txBody>
          <a:bodyPr wrap="square" rtlCol="0">
            <a:spAutoFit/>
          </a:bodyPr>
          <a:lstStyle/>
          <a:p>
            <a:pPr marL="514350" indent="-514350">
              <a:buClr>
                <a:schemeClr val="accent3"/>
              </a:buClr>
              <a:buFont typeface="+mj-lt"/>
              <a:buAutoNum type="arabicPeriod" startAt="4"/>
            </a:pPr>
            <a:r>
              <a:rPr lang="en-GB" sz="2800" dirty="0" smtClean="0"/>
              <a:t>Nuestro grupo de trabajo:  ¿está contribuyendo con los lineamientos para la selección (y un menú) de indicadores para medir los resultados de los clientes?</a:t>
            </a:r>
            <a:endParaRPr lang="x-non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Gracias</a:t>
            </a:r>
            <a:endParaRPr lang="x-none" dirty="0"/>
          </a:p>
        </p:txBody>
      </p:sp>
      <p:sp>
        <p:nvSpPr>
          <p:cNvPr id="3" name="Content Placeholder 2"/>
          <p:cNvSpPr>
            <a:spLocks noGrp="1"/>
          </p:cNvSpPr>
          <p:nvPr>
            <p:ph idx="1"/>
          </p:nvPr>
        </p:nvSpPr>
        <p:spPr/>
        <p:txBody>
          <a:bodyPr>
            <a:normAutofit/>
          </a:bodyPr>
          <a:lstStyle/>
          <a:p>
            <a:r>
              <a:rPr dirty="0" smtClean="0"/>
              <a:t>Para seguimiento, por favor póngase en contacto con: </a:t>
            </a:r>
            <a:r>
              <a:rPr lang="en-GB" dirty="0" smtClean="0">
                <a:solidFill>
                  <a:srgbClr val="FF0000"/>
                </a:solidFill>
                <a:hlinkClick r:id="rId2"/>
              </a:rPr>
              <a:t>info@sptf.info</a:t>
            </a:r>
            <a:r>
              <a:rPr lang="en-GB" dirty="0" smtClean="0">
                <a:solidFill>
                  <a:schemeClr val="accent2"/>
                </a:solidFill>
              </a:rPr>
              <a:t>, </a:t>
            </a:r>
            <a:r>
              <a:rPr lang="en-GB" dirty="0" smtClean="0">
                <a:solidFill>
                  <a:schemeClr val="accent2"/>
                </a:solidFill>
                <a:hlinkClick r:id="rId3"/>
              </a:rPr>
              <a:t>francessinha@edarural.com</a:t>
            </a:r>
            <a:r>
              <a:rPr dirty="0" smtClean="0"/>
              <a:t> </a:t>
            </a:r>
            <a:endParaRPr lang="x-none" dirty="0" smtClean="0">
              <a:solidFill>
                <a:srgbClr val="FF0000"/>
              </a:solidFill>
            </a:endParaRPr>
          </a:p>
          <a:p>
            <a:r>
              <a:rPr dirty="0" smtClean="0"/>
              <a:t>Por favor tome nota: Las presentaciones y grabaciones de todas las reuniones del Grupo de Trabajo de </a:t>
            </a:r>
            <a:r>
              <a:rPr dirty="0" err="1" smtClean="0"/>
              <a:t>Resultados</a:t>
            </a:r>
            <a:r>
              <a:rPr dirty="0" smtClean="0"/>
              <a:t> </a:t>
            </a:r>
            <a:r>
              <a:rPr lang="en-US" dirty="0" err="1" smtClean="0"/>
              <a:t>en</a:t>
            </a:r>
            <a:r>
              <a:rPr lang="en-US" dirty="0" smtClean="0"/>
              <a:t> </a:t>
            </a:r>
            <a:r>
              <a:rPr dirty="0" err="1" smtClean="0"/>
              <a:t>Clientes</a:t>
            </a:r>
            <a:r>
              <a:rPr dirty="0" smtClean="0"/>
              <a:t> </a:t>
            </a:r>
            <a:r>
              <a:rPr dirty="0" smtClean="0"/>
              <a:t>se están colocando en el sitio web de SPTF, página de grupos de trabajo: </a:t>
            </a:r>
            <a:r>
              <a:rPr lang="en-GB" dirty="0" smtClean="0">
                <a:hlinkClick r:id="rId4"/>
              </a:rPr>
              <a:t>http://sptf.info/sp-task-force/working-groups</a:t>
            </a:r>
            <a:endParaRPr lang="x-none"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35167" y="581140"/>
            <a:ext cx="8229600" cy="1066800"/>
          </a:xfrm>
        </p:spPr>
        <p:txBody>
          <a:bodyPr>
            <a:normAutofit/>
          </a:bodyPr>
          <a:lstStyle/>
          <a:p>
            <a:pPr algn="l" eaLnBrk="0" fontAlgn="base" hangingPunct="0">
              <a:spcAft>
                <a:spcPct val="0"/>
              </a:spcAft>
            </a:pPr>
            <a:r>
              <a:rPr dirty="0" smtClean="0"/>
              <a:t>Resumen  </a:t>
            </a:r>
            <a:endParaRPr lang="x-none" sz="4000" dirty="0" smtClean="0">
              <a:solidFill>
                <a:schemeClr val="tx2"/>
              </a:solidFill>
            </a:endParaRPr>
          </a:p>
        </p:txBody>
      </p:sp>
      <p:sp>
        <p:nvSpPr>
          <p:cNvPr id="3" name="Content Placeholder 2"/>
          <p:cNvSpPr>
            <a:spLocks noGrp="1"/>
          </p:cNvSpPr>
          <p:nvPr>
            <p:ph idx="1"/>
          </p:nvPr>
        </p:nvSpPr>
        <p:spPr>
          <a:xfrm>
            <a:off x="510987" y="1630496"/>
            <a:ext cx="8466757" cy="5009877"/>
          </a:xfrm>
        </p:spPr>
        <p:txBody>
          <a:bodyPr>
            <a:normAutofit fontScale="92500" lnSpcReduction="10000"/>
          </a:bodyPr>
          <a:lstStyle/>
          <a:p>
            <a:r>
              <a:rPr dirty="0" smtClean="0"/>
              <a:t>Seminario virtual anterior: Marco de la teoría del cambio: </a:t>
            </a:r>
          </a:p>
          <a:p>
            <a:pPr lvl="2"/>
            <a:r>
              <a:rPr lang="en-GB" sz="2000" dirty="0" smtClean="0"/>
              <a:t>Definición de cambios a corto plazo / plazo intermedio y largo plazo </a:t>
            </a:r>
          </a:p>
          <a:p>
            <a:pPr lvl="2"/>
            <a:r>
              <a:rPr lang="en-GB" sz="2000" dirty="0" smtClean="0"/>
              <a:t>Suposiciones – vínculos de diferentes servicios / usos a los cambios </a:t>
            </a:r>
          </a:p>
          <a:p>
            <a:pPr lvl="2"/>
            <a:r>
              <a:rPr lang="en-GB" sz="2000" dirty="0" smtClean="0"/>
              <a:t>Factor de deserción - no todos los participantes permanecerán firmes </a:t>
            </a:r>
          </a:p>
          <a:p>
            <a:endParaRPr lang="x-none" sz="3200" dirty="0" smtClean="0"/>
          </a:p>
          <a:p>
            <a:r>
              <a:rPr dirty="0" smtClean="0"/>
              <a:t>Siguiente paso lógico para identificar indicadores prácticos relevantes para medir los cambios - y los pasos que llevan a los cambios:</a:t>
            </a:r>
            <a:endParaRPr lang="x-none" sz="3200" dirty="0" smtClean="0"/>
          </a:p>
          <a:p>
            <a:pPr lvl="1">
              <a:buFont typeface="Arial" pitchFamily="34" charset="0"/>
              <a:buChar char="•"/>
            </a:pPr>
            <a:r>
              <a:rPr lang="en-US" sz="2200" dirty="0" smtClean="0"/>
              <a:t>Criterios para identificar indicadores prácticos y relevantes</a:t>
            </a:r>
          </a:p>
          <a:p>
            <a:pPr lvl="1">
              <a:buFont typeface="Arial" pitchFamily="34" charset="0"/>
              <a:buChar char="•"/>
            </a:pPr>
            <a:r>
              <a:rPr lang="en-US" sz="2200" dirty="0" smtClean="0"/>
              <a:t>Selección pertinente para las microfinanzas </a:t>
            </a:r>
          </a:p>
          <a:p>
            <a:pPr lvl="1">
              <a:buFont typeface="Arial" pitchFamily="34" charset="0"/>
              <a:buChar char="•"/>
            </a:pPr>
            <a:r>
              <a:rPr lang="en-US" sz="2200" dirty="0" smtClean="0"/>
              <a:t>¿Cuál es la experiencia?  </a:t>
            </a:r>
          </a:p>
          <a:p>
            <a:pPr lvl="1">
              <a:buFont typeface="Arial" pitchFamily="34" charset="0"/>
              <a:buChar char="•"/>
            </a:pPr>
            <a:r>
              <a:rPr lang="en-US" sz="2200" dirty="0" smtClean="0"/>
              <a:t>¿Podríamos llegar a un consenso sobre un ‘</a:t>
            </a:r>
            <a:r>
              <a:rPr lang="en-US" sz="2200" i="1" dirty="0" smtClean="0"/>
              <a:t>menú estándar</a:t>
            </a:r>
            <a:r>
              <a:rPr lang="en-US" sz="2200" dirty="0" smtClean="0"/>
              <a:t>’?  </a:t>
            </a:r>
          </a:p>
          <a:p>
            <a:pPr>
              <a:buClr>
                <a:srgbClr val="FF9900"/>
              </a:buClr>
              <a:buSzPct val="120000"/>
              <a:defRPr/>
            </a:pPr>
            <a:endParaRPr lang="x-none"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149" y="625207"/>
            <a:ext cx="8229600" cy="1066800"/>
          </a:xfrm>
        </p:spPr>
        <p:txBody>
          <a:bodyPr/>
          <a:lstStyle/>
          <a:p>
            <a:r>
              <a:rPr dirty="0" smtClean="0"/>
              <a:t>Indicadores </a:t>
            </a:r>
            <a:endParaRPr lang="x-none" i="1" dirty="0"/>
          </a:p>
        </p:txBody>
      </p:sp>
      <p:sp>
        <p:nvSpPr>
          <p:cNvPr id="3" name="Content Placeholder 2"/>
          <p:cNvSpPr>
            <a:spLocks noGrp="1"/>
          </p:cNvSpPr>
          <p:nvPr>
            <p:ph idx="1"/>
          </p:nvPr>
        </p:nvSpPr>
        <p:spPr>
          <a:xfrm>
            <a:off x="457199" y="1652530"/>
            <a:ext cx="8409709" cy="4922006"/>
          </a:xfrm>
        </p:spPr>
        <p:txBody>
          <a:bodyPr>
            <a:normAutofit/>
          </a:bodyPr>
          <a:lstStyle/>
          <a:p>
            <a:pPr>
              <a:buNone/>
            </a:pPr>
            <a:r>
              <a:rPr dirty="0" smtClean="0"/>
              <a:t>Lo </a:t>
            </a:r>
            <a:r>
              <a:rPr lang="en-GB" b="1" i="1" dirty="0" smtClean="0">
                <a:solidFill>
                  <a:srgbClr val="7030A0"/>
                </a:solidFill>
              </a:rPr>
              <a:t>básico</a:t>
            </a:r>
          </a:p>
          <a:p>
            <a:r>
              <a:rPr lang="en-GB" sz="2400" dirty="0" smtClean="0"/>
              <a:t>Específicos, relevantes - definir </a:t>
            </a:r>
            <a:r>
              <a:rPr lang="en-GB" sz="2400" u="sng" dirty="0" smtClean="0"/>
              <a:t>objetivos</a:t>
            </a:r>
          </a:p>
          <a:p>
            <a:r>
              <a:rPr lang="en-GB" sz="2400" dirty="0" smtClean="0"/>
              <a:t>Medición práctica - creíbles</a:t>
            </a:r>
          </a:p>
          <a:p>
            <a:r>
              <a:rPr lang="en-GB" sz="2400" dirty="0" smtClean="0"/>
              <a:t>Nada ambiguos - claros</a:t>
            </a:r>
          </a:p>
          <a:p>
            <a:r>
              <a:rPr lang="en-GB" sz="2400" dirty="0" smtClean="0"/>
              <a:t>Se pueden comparar, puntos de referencia </a:t>
            </a:r>
          </a:p>
          <a:p>
            <a:r>
              <a:rPr lang="en-GB" sz="2400" dirty="0" smtClean="0"/>
              <a:t>Número limitado – necesariamente selectivos</a:t>
            </a:r>
          </a:p>
          <a:p>
            <a:pPr>
              <a:buNone/>
            </a:pPr>
            <a:endParaRPr lang="en-GB" b="1" i="1" dirty="0" smtClean="0">
              <a:solidFill>
                <a:srgbClr val="7030A0"/>
              </a:solidFill>
            </a:endParaRPr>
          </a:p>
          <a:p>
            <a:pPr>
              <a:buNone/>
            </a:pPr>
            <a:r>
              <a:rPr lang="en-GB" b="1" i="1" dirty="0" err="1" smtClean="0">
                <a:solidFill>
                  <a:srgbClr val="7030A0"/>
                </a:solidFill>
              </a:rPr>
              <a:t>Puntos</a:t>
            </a:r>
            <a:r>
              <a:rPr lang="en-GB" b="1" i="1" dirty="0" smtClean="0">
                <a:solidFill>
                  <a:srgbClr val="7030A0"/>
                </a:solidFill>
              </a:rPr>
              <a:t> </a:t>
            </a:r>
            <a:r>
              <a:rPr lang="en-GB" b="1" i="1" dirty="0" smtClean="0">
                <a:solidFill>
                  <a:srgbClr val="7030A0"/>
                </a:solidFill>
              </a:rPr>
              <a:t>intermedios </a:t>
            </a:r>
            <a:r>
              <a:rPr lang="en-GB" sz="2400" dirty="0" smtClean="0"/>
              <a:t>por ejemplo, qué es práctico para medir (ingresos o gastos del hogar) y/o poco ambiguo (el papel de la mujer en la toma de decisiones) </a:t>
            </a:r>
          </a:p>
          <a:p>
            <a:endParaRPr lang="x-none" dirty="0" smtClean="0"/>
          </a:p>
          <a:p>
            <a:endParaRPr lang="x-none" dirty="0" smtClean="0"/>
          </a:p>
          <a:p>
            <a:pPr>
              <a:buNone/>
            </a:pPr>
            <a:endParaRPr lang="x-non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5"/>
          <p:cNvSpPr/>
          <p:nvPr/>
        </p:nvSpPr>
        <p:spPr>
          <a:xfrm>
            <a:off x="0" y="2743200"/>
            <a:ext cx="9144000" cy="1600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100" name="Rectangle 2"/>
          <p:cNvSpPr>
            <a:spLocks noGrp="1" noChangeArrowheads="1"/>
          </p:cNvSpPr>
          <p:nvPr>
            <p:ph type="title" idx="4294967295"/>
          </p:nvPr>
        </p:nvSpPr>
        <p:spPr>
          <a:xfrm>
            <a:off x="685800" y="3352800"/>
            <a:ext cx="8229600" cy="1371600"/>
          </a:xfrm>
        </p:spPr>
        <p:txBody>
          <a:bodyPr>
            <a:normAutofit fontScale="90000"/>
          </a:bodyPr>
          <a:lstStyle/>
          <a:p>
            <a:pPr algn="ctr" eaLnBrk="1" hangingPunct="1">
              <a:lnSpc>
                <a:spcPts val="4800"/>
              </a:lnSpc>
              <a:spcAft>
                <a:spcPts val="600"/>
              </a:spcAft>
            </a:pPr>
            <a:r>
              <a:t/>
            </a:r>
            <a:br/>
            <a:r>
              <a:rPr lang="en-US" sz="3600" dirty="0" smtClean="0">
                <a:solidFill>
                  <a:schemeClr val="bg1"/>
                </a:solidFill>
              </a:rPr>
              <a:t>Proyecto de indicadores del desempeño de los resultados de clientes en salud</a:t>
            </a:r>
            <a:r>
              <a:t/>
            </a:r>
            <a:br/>
            <a:r>
              <a:t/>
            </a:r>
            <a:br/>
            <a:r>
              <a:rPr dirty="0" smtClean="0"/>
              <a:t> </a:t>
            </a:r>
            <a:r>
              <a:t/>
            </a:r>
            <a:br/>
            <a:endParaRPr lang="x-none" sz="4000" dirty="0" smtClean="0">
              <a:solidFill>
                <a:schemeClr val="bg1"/>
              </a:solidFill>
            </a:endParaRPr>
          </a:p>
        </p:txBody>
      </p:sp>
      <p:pic>
        <p:nvPicPr>
          <p:cNvPr id="4102" name="Picture 6" descr="FFH.logo.CMYK.Lrg.gif"/>
          <p:cNvPicPr>
            <a:picLocks noChangeAspect="1"/>
          </p:cNvPicPr>
          <p:nvPr/>
        </p:nvPicPr>
        <p:blipFill>
          <a:blip r:embed="rId3" cstate="print"/>
          <a:srcRect/>
          <a:stretch>
            <a:fillRect/>
          </a:stretch>
        </p:blipFill>
        <p:spPr bwMode="auto">
          <a:xfrm>
            <a:off x="3733800" y="5105400"/>
            <a:ext cx="1419225" cy="783021"/>
          </a:xfrm>
          <a:prstGeom prst="rect">
            <a:avLst/>
          </a:prstGeom>
          <a:noFill/>
          <a:ln w="9525">
            <a:noFill/>
            <a:miter lim="800000"/>
            <a:headEnd/>
            <a:tailEnd/>
          </a:ln>
        </p:spPr>
      </p:pic>
      <p:pic>
        <p:nvPicPr>
          <p:cNvPr id="8" name="Picture 7" descr="fruit stand.jpg"/>
          <p:cNvPicPr>
            <a:picLocks noChangeAspect="1"/>
          </p:cNvPicPr>
          <p:nvPr/>
        </p:nvPicPr>
        <p:blipFill>
          <a:blip r:embed="rId4" cstate="print"/>
          <a:stretch>
            <a:fillRect/>
          </a:stretch>
        </p:blipFill>
        <p:spPr>
          <a:xfrm>
            <a:off x="4495800" y="1"/>
            <a:ext cx="4648200" cy="2743199"/>
          </a:xfrm>
          <a:prstGeom prst="rect">
            <a:avLst/>
          </a:prstGeom>
        </p:spPr>
      </p:pic>
      <p:pic>
        <p:nvPicPr>
          <p:cNvPr id="10" name="Picture 9"/>
          <p:cNvPicPr/>
          <p:nvPr/>
        </p:nvPicPr>
        <p:blipFill>
          <a:blip r:embed="rId5" cstate="print">
            <a:extLst>
              <a:ext uri="{28A0092B-C50C-407E-A947-70E740481C1C}">
                <a14:useLocalDpi xmlns:a14="http://schemas.microsoft.com/office/drawing/2010/main" val="0"/>
              </a:ext>
            </a:extLst>
          </a:blip>
          <a:stretch>
            <a:fillRect/>
          </a:stretch>
        </p:blipFill>
        <p:spPr>
          <a:xfrm>
            <a:off x="609600" y="5105400"/>
            <a:ext cx="1905000" cy="609600"/>
          </a:xfrm>
          <a:prstGeom prst="rect">
            <a:avLst/>
          </a:prstGeom>
        </p:spPr>
      </p:pic>
      <p:pic>
        <p:nvPicPr>
          <p:cNvPr id="49153" name="Picture 1"/>
          <p:cNvPicPr>
            <a:picLocks noChangeAspect="1" noChangeArrowheads="1"/>
          </p:cNvPicPr>
          <p:nvPr/>
        </p:nvPicPr>
        <p:blipFill>
          <a:blip r:embed="rId6" cstate="print"/>
          <a:srcRect/>
          <a:stretch>
            <a:fillRect/>
          </a:stretch>
        </p:blipFill>
        <p:spPr bwMode="auto">
          <a:xfrm>
            <a:off x="2667000" y="0"/>
            <a:ext cx="3276600" cy="2743200"/>
          </a:xfrm>
          <a:prstGeom prst="rect">
            <a:avLst/>
          </a:prstGeom>
          <a:noFill/>
          <a:ln w="9525">
            <a:noFill/>
            <a:miter lim="800000"/>
            <a:headEnd/>
            <a:tailEnd/>
          </a:ln>
        </p:spPr>
      </p:pic>
      <p:pic>
        <p:nvPicPr>
          <p:cNvPr id="12" name="Picture 57" descr="FFH_India_Nets_0380"/>
          <p:cNvPicPr>
            <a:picLocks noChangeAspect="1" noChangeArrowheads="1"/>
          </p:cNvPicPr>
          <p:nvPr/>
        </p:nvPicPr>
        <p:blipFill>
          <a:blip r:embed="rId7" cstate="print"/>
          <a:srcRect l="5394" t="6818"/>
          <a:stretch>
            <a:fillRect/>
          </a:stretch>
        </p:blipFill>
        <p:spPr bwMode="auto">
          <a:xfrm>
            <a:off x="0" y="0"/>
            <a:ext cx="2667000" cy="2743200"/>
          </a:xfrm>
          <a:prstGeom prst="rect">
            <a:avLst/>
          </a:prstGeom>
          <a:noFill/>
        </p:spPr>
      </p:pic>
      <p:pic>
        <p:nvPicPr>
          <p:cNvPr id="1026" name="Picture 2"/>
          <p:cNvPicPr>
            <a:picLocks noChangeAspect="1" noChangeArrowheads="1"/>
          </p:cNvPicPr>
          <p:nvPr/>
        </p:nvPicPr>
        <p:blipFill>
          <a:blip r:embed="rId8" cstate="print"/>
          <a:srcRect/>
          <a:stretch>
            <a:fillRect/>
          </a:stretch>
        </p:blipFill>
        <p:spPr bwMode="auto">
          <a:xfrm>
            <a:off x="6172200" y="5105400"/>
            <a:ext cx="2687359" cy="82639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143000"/>
          </a:xfrm>
        </p:spPr>
        <p:txBody>
          <a:bodyPr>
            <a:normAutofit fontScale="90000"/>
          </a:bodyPr>
          <a:lstStyle/>
          <a:p>
            <a:pPr algn="ctr"/>
            <a:r>
              <a:rPr lang="en-US" sz="4400" dirty="0" smtClean="0"/>
              <a:t>Teorías del cambio: </a:t>
            </a:r>
            <a:r>
              <a:t/>
            </a:r>
            <a:br/>
            <a:r>
              <a:rPr lang="en-US" sz="4400" dirty="0" smtClean="0"/>
              <a:t>Salud mejorada</a:t>
            </a:r>
            <a:endParaRPr lang="x-none" sz="4400" dirty="0"/>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2319047599"/>
              </p:ext>
            </p:extLst>
          </p:nvPr>
        </p:nvGraphicFramePr>
        <p:xfrm>
          <a:off x="9069" y="1002535"/>
          <a:ext cx="8330700" cy="62355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26" name="AutoShape 3"/>
          <p:cNvSpPr>
            <a:spLocks noChangeArrowheads="1"/>
          </p:cNvSpPr>
          <p:nvPr/>
        </p:nvSpPr>
        <p:spPr bwMode="auto">
          <a:xfrm>
            <a:off x="7293167" y="2644046"/>
            <a:ext cx="1922241" cy="2074230"/>
          </a:xfrm>
          <a:custGeom>
            <a:avLst/>
            <a:gdLst>
              <a:gd name="T0" fmla="*/ 2 w 1885950"/>
              <a:gd name="T1" fmla="*/ 829513 h 2171700"/>
              <a:gd name="T2" fmla="*/ 720373 w 1885950"/>
              <a:gd name="T3" fmla="*/ 829519 h 2171700"/>
              <a:gd name="T4" fmla="*/ 942975 w 1885950"/>
              <a:gd name="T5" fmla="*/ 0 h 2171700"/>
              <a:gd name="T6" fmla="*/ 1165577 w 1885950"/>
              <a:gd name="T7" fmla="*/ 829519 h 2171700"/>
              <a:gd name="T8" fmla="*/ 1885948 w 1885950"/>
              <a:gd name="T9" fmla="*/ 829513 h 2171700"/>
              <a:gd name="T10" fmla="*/ 1303153 w 1885950"/>
              <a:gd name="T11" fmla="*/ 1342179 h 2171700"/>
              <a:gd name="T12" fmla="*/ 1525764 w 1885950"/>
              <a:gd name="T13" fmla="*/ 2171694 h 2171700"/>
              <a:gd name="T14" fmla="*/ 942975 w 1885950"/>
              <a:gd name="T15" fmla="*/ 1659020 h 2171700"/>
              <a:gd name="T16" fmla="*/ 360186 w 1885950"/>
              <a:gd name="T17" fmla="*/ 2171694 h 2171700"/>
              <a:gd name="T18" fmla="*/ 582797 w 1885950"/>
              <a:gd name="T19" fmla="*/ 1342179 h 2171700"/>
              <a:gd name="T20" fmla="*/ 2 w 1885950"/>
              <a:gd name="T21" fmla="*/ 829513 h 21717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85950"/>
              <a:gd name="T34" fmla="*/ 0 h 2171700"/>
              <a:gd name="T35" fmla="*/ 1885950 w 1885950"/>
              <a:gd name="T36" fmla="*/ 2171700 h 21717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85950" h="2171700">
                <a:moveTo>
                  <a:pt x="2" y="829513"/>
                </a:moveTo>
                <a:lnTo>
                  <a:pt x="720373" y="829519"/>
                </a:lnTo>
                <a:lnTo>
                  <a:pt x="942975" y="0"/>
                </a:lnTo>
                <a:lnTo>
                  <a:pt x="1165577" y="829519"/>
                </a:lnTo>
                <a:lnTo>
                  <a:pt x="1885948" y="829513"/>
                </a:lnTo>
                <a:lnTo>
                  <a:pt x="1303153" y="1342179"/>
                </a:lnTo>
                <a:lnTo>
                  <a:pt x="1525764" y="2171694"/>
                </a:lnTo>
                <a:lnTo>
                  <a:pt x="942975" y="1659020"/>
                </a:lnTo>
                <a:lnTo>
                  <a:pt x="360186" y="2171694"/>
                </a:lnTo>
                <a:lnTo>
                  <a:pt x="582797" y="1342179"/>
                </a:lnTo>
                <a:lnTo>
                  <a:pt x="2" y="829513"/>
                </a:lnTo>
                <a:close/>
              </a:path>
            </a:pathLst>
          </a:custGeom>
          <a:solidFill>
            <a:schemeClr val="accent1"/>
          </a:solidFill>
          <a:ln w="9525">
            <a:solidFill>
              <a:srgbClr val="0070C0"/>
            </a:solidFill>
            <a:miter lim="800000"/>
            <a:headEnd/>
            <a:tailEnd/>
          </a:ln>
          <a:effectLst>
            <a:glow rad="101600">
              <a:schemeClr val="accent6">
                <a:satMod val="175000"/>
                <a:alpha val="40000"/>
              </a:schemeClr>
            </a:glo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x-none"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x-none"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x-none" sz="9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x-none" sz="900" b="0" i="0" u="none" strike="noStrike" cap="none" normalizeH="0" baseline="0" dirty="0" smtClean="0">
              <a:ln>
                <a:noFill/>
              </a:ln>
              <a:solidFill>
                <a:schemeClr val="tx1"/>
              </a:solidFill>
              <a:effectLst/>
              <a:latin typeface="Garamond"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x-none" sz="9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chemeClr val="tx1"/>
                </a:solidFill>
                <a:effectLst/>
                <a:latin typeface="Calibri" pitchFamily="34" charset="0"/>
              </a:rPr>
              <a:t>Resultados</a:t>
            </a:r>
            <a:r>
              <a:rPr kumimoji="0" lang="en-US" sz="1200" b="1" i="0" u="none" strike="noStrike" cap="none" normalizeH="0" baseline="0" dirty="0" smtClean="0">
                <a:ln>
                  <a:noFill/>
                </a:ln>
                <a:solidFill>
                  <a:schemeClr val="tx1"/>
                </a:solidFill>
                <a:effectLst/>
                <a:latin typeface="Calibri" pitchFamily="34" charset="0"/>
              </a:rPr>
              <a:t> </a:t>
            </a:r>
            <a:endParaRPr kumimoji="0" lang="en-US" sz="1200" b="1" i="0" u="none" strike="noStrike" cap="none" normalizeH="0" baseline="0" dirty="0" smtClean="0">
              <a:ln>
                <a:noFill/>
              </a:ln>
              <a:solidFill>
                <a:schemeClr val="tx1"/>
              </a:solidFill>
              <a:effectLst/>
              <a:latin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rPr>
              <a:t>de salud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rPr>
              <a:t>mejorados</a:t>
            </a:r>
            <a:endParaRPr kumimoji="0" lang="x-none" sz="12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04800" y="1447800"/>
            <a:ext cx="8610600" cy="4525963"/>
          </a:xfrm>
        </p:spPr>
        <p:txBody>
          <a:bodyPr/>
          <a:lstStyle/>
          <a:p>
            <a:pPr>
              <a:buNone/>
            </a:pPr>
            <a:endParaRPr lang="en-US" dirty="0" smtClean="0">
              <a:solidFill>
                <a:schemeClr val="accent6">
                  <a:lumMod val="75000"/>
                </a:schemeClr>
              </a:solidFill>
            </a:endParaRPr>
          </a:p>
          <a:p>
            <a:pPr marL="0" indent="0"/>
            <a:endParaRPr lang="en-US" sz="2200" dirty="0"/>
          </a:p>
        </p:txBody>
      </p:sp>
      <p:sp>
        <p:nvSpPr>
          <p:cNvPr id="3" name="Title 2"/>
          <p:cNvSpPr>
            <a:spLocks noGrp="1"/>
          </p:cNvSpPr>
          <p:nvPr>
            <p:ph type="title"/>
          </p:nvPr>
        </p:nvSpPr>
        <p:spPr>
          <a:xfrm>
            <a:off x="0" y="-187289"/>
            <a:ext cx="9144000" cy="1143000"/>
          </a:xfrm>
        </p:spPr>
        <p:txBody>
          <a:bodyPr>
            <a:normAutofit fontScale="90000"/>
          </a:bodyPr>
          <a:lstStyle/>
          <a:p>
            <a:pPr algn="ctr"/>
            <a:r>
              <a:rPr lang="en-US" sz="4800" dirty="0" smtClean="0"/>
              <a:t>Selección de indicadores de salud</a:t>
            </a:r>
            <a:endParaRPr lang="x-none" sz="4800" dirty="0"/>
          </a:p>
        </p:txBody>
      </p:sp>
      <p:graphicFrame>
        <p:nvGraphicFramePr>
          <p:cNvPr id="5" name="Table 4"/>
          <p:cNvGraphicFramePr>
            <a:graphicFrameLocks noGrp="1"/>
          </p:cNvGraphicFramePr>
          <p:nvPr>
            <p:extLst>
              <p:ext uri="{D42A27DB-BD31-4B8C-83A1-F6EECF244321}">
                <p14:modId xmlns:p14="http://schemas.microsoft.com/office/powerpoint/2010/main" val="3269823699"/>
              </p:ext>
            </p:extLst>
          </p:nvPr>
        </p:nvGraphicFramePr>
        <p:xfrm>
          <a:off x="457200" y="835133"/>
          <a:ext cx="8392160" cy="6014720"/>
        </p:xfrm>
        <a:graphic>
          <a:graphicData uri="http://schemas.openxmlformats.org/drawingml/2006/table">
            <a:tbl>
              <a:tblPr firstRow="1" bandRow="1">
                <a:tableStyleId>{93296810-A885-4BE3-A3E7-6D5BEEA58F35}</a:tableStyleId>
              </a:tblPr>
              <a:tblGrid>
                <a:gridCol w="914400"/>
                <a:gridCol w="746760"/>
                <a:gridCol w="830580"/>
                <a:gridCol w="830580"/>
                <a:gridCol w="830580"/>
                <a:gridCol w="830580"/>
                <a:gridCol w="830580"/>
                <a:gridCol w="891540"/>
                <a:gridCol w="769620"/>
                <a:gridCol w="916940"/>
              </a:tblGrid>
              <a:tr h="812800">
                <a:tc rowSpan="2">
                  <a:txBody>
                    <a:bodyPr/>
                    <a:lstStyle/>
                    <a:p>
                      <a:pPr algn="ctr"/>
                      <a:r>
                        <a:rPr dirty="0" err="1"/>
                        <a:t>Criterios</a:t>
                      </a:r>
                      <a:endParaRPr lang="x-none" dirty="0">
                        <a:solidFill>
                          <a:schemeClr val="tx1"/>
                        </a:solidFill>
                      </a:endParaRPr>
                    </a:p>
                  </a:txBody>
                  <a:tcPr vert="vert270"/>
                </a:tc>
                <a:tc gridSpan="2">
                  <a:txBody>
                    <a:bodyPr/>
                    <a:lstStyle/>
                    <a:p>
                      <a:pPr algn="ctr"/>
                      <a:r>
                        <a:rPr lang="en-US" sz="1800" kern="1200" dirty="0" err="1" smtClean="0"/>
                        <a:t>Factibili</a:t>
                      </a:r>
                      <a:r>
                        <a:rPr lang="en-US" sz="1800" kern="1200" dirty="0" smtClean="0"/>
                        <a:t>-dad</a:t>
                      </a:r>
                      <a:endParaRPr lang="x-none" i="0" dirty="0">
                        <a:solidFill>
                          <a:schemeClr val="tx1"/>
                        </a:solidFill>
                      </a:endParaRPr>
                    </a:p>
                  </a:txBody>
                  <a:tcPr/>
                </a:tc>
                <a:tc hMerge="1">
                  <a:txBody>
                    <a:bodyPr/>
                    <a:lstStyle/>
                    <a:p>
                      <a:endParaRPr lang="en-US" dirty="0"/>
                    </a:p>
                  </a:txBody>
                  <a:tcPr/>
                </a:tc>
                <a:tc gridSpan="4">
                  <a:txBody>
                    <a:bodyPr/>
                    <a:lstStyle/>
                    <a:p>
                      <a:pPr algn="ctr"/>
                      <a:r>
                        <a:t>Facilidad de uso</a:t>
                      </a:r>
                      <a:endParaRPr lang="x-none" dirty="0">
                        <a:solidFill>
                          <a:schemeClr val="tx1"/>
                        </a:solidFill>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2">
                  <a:txBody>
                    <a:bodyPr/>
                    <a:lstStyle/>
                    <a:p>
                      <a:r>
                        <a:rPr lang="en-US" sz="1800" kern="1200" dirty="0" smtClean="0"/>
                        <a:t>Facilidad de uso / </a:t>
                      </a:r>
                    </a:p>
                    <a:p>
                      <a:r>
                        <a:rPr lang="en-US" sz="1800" kern="1200" dirty="0" err="1" smtClean="0"/>
                        <a:t>Confiabili</a:t>
                      </a:r>
                      <a:r>
                        <a:rPr lang="en-US" sz="1800" kern="1200" dirty="0" smtClean="0"/>
                        <a:t>-dad</a:t>
                      </a:r>
                      <a:endParaRPr lang="x-none" sz="1800" dirty="0">
                        <a:solidFill>
                          <a:schemeClr val="tx1"/>
                        </a:solidFill>
                      </a:endParaRPr>
                    </a:p>
                  </a:txBody>
                  <a:tcPr/>
                </a:tc>
                <a:tc hMerge="1">
                  <a:txBody>
                    <a:bodyPr/>
                    <a:lstStyle/>
                    <a:p>
                      <a:endParaRPr lang="en-US" sz="1800" dirty="0"/>
                    </a:p>
                  </a:txBody>
                  <a:tcPr/>
                </a:tc>
                <a:tc rowSpan="2">
                  <a:txBody>
                    <a:bodyPr/>
                    <a:lstStyle/>
                    <a:p>
                      <a:pPr marL="0" marR="0">
                        <a:spcBef>
                          <a:spcPts val="0"/>
                        </a:spcBef>
                        <a:spcAft>
                          <a:spcPts val="0"/>
                        </a:spcAft>
                      </a:pPr>
                      <a:r>
                        <a:rPr lang="en-US" sz="1800" dirty="0"/>
                        <a:t>Probabilidad de inclusión </a:t>
                      </a:r>
                      <a:endParaRPr lang="x-none" sz="1800" i="0" dirty="0">
                        <a:solidFill>
                          <a:schemeClr val="tx1"/>
                        </a:solidFill>
                        <a:latin typeface="Cambria"/>
                        <a:ea typeface="Cambria"/>
                        <a:cs typeface="Times New Roman"/>
                      </a:endParaRPr>
                    </a:p>
                  </a:txBody>
                  <a:tcPr vert="vert270"/>
                </a:tc>
              </a:tr>
              <a:tr h="812800">
                <a:tc vMerge="1">
                  <a:txBody>
                    <a:bodyPr/>
                    <a:lstStyle/>
                    <a:p>
                      <a:endParaRPr lang="en-US" dirty="0"/>
                    </a:p>
                  </a:txBody>
                  <a:tcPr/>
                </a:tc>
                <a:tc>
                  <a:txBody>
                    <a:bodyPr/>
                    <a:lstStyle/>
                    <a:p>
                      <a:pPr marL="0" marR="0">
                        <a:spcBef>
                          <a:spcPts val="0"/>
                        </a:spcBef>
                        <a:spcAft>
                          <a:spcPts val="0"/>
                        </a:spcAft>
                      </a:pPr>
                      <a:r>
                        <a:rPr lang="en-US" sz="1000" dirty="0"/>
                        <a:t>Medible por medio de FSP</a:t>
                      </a:r>
                      <a:endParaRPr lang="x-none" sz="1000" dirty="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000" dirty="0"/>
                        <a:t>Puede reportarse en encuesta del cliente</a:t>
                      </a:r>
                      <a:endParaRPr lang="x-none" sz="1000" dirty="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000" dirty="0"/>
                        <a:t>Puede cambiar a corto plazo</a:t>
                      </a:r>
                      <a:endParaRPr lang="x-none" sz="1000" dirty="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000" dirty="0"/>
                        <a:t>Aborda medidas relevantes para las FSP </a:t>
                      </a:r>
                      <a:endParaRPr lang="x-none" sz="1000" dirty="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000" dirty="0"/>
                        <a:t>No puede depender de intervenciones específicas para cambiar los resultados</a:t>
                      </a:r>
                      <a:endParaRPr lang="x-none" sz="1000" dirty="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000" dirty="0"/>
                        <a:t>Es aplicable a ambos géneros</a:t>
                      </a:r>
                      <a:endParaRPr lang="x-none" sz="1000" dirty="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000" dirty="0"/>
                        <a:t>Pueden establecerse puntos de referencia con otros datos (MDG, datos regionales, etc.)</a:t>
                      </a:r>
                      <a:endParaRPr lang="x-none" sz="1000" dirty="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000" dirty="0"/>
                        <a:t>Confiabilidad</a:t>
                      </a:r>
                      <a:endParaRPr lang="x-none" sz="1000" dirty="0">
                        <a:solidFill>
                          <a:schemeClr val="tx1"/>
                        </a:solidFill>
                        <a:latin typeface="Cambria"/>
                        <a:ea typeface="Cambria"/>
                        <a:cs typeface="Times New Roman"/>
                      </a:endParaRPr>
                    </a:p>
                  </a:txBody>
                  <a:tcPr marL="68580" marR="68580" marT="0" marB="0"/>
                </a:tc>
                <a:tc vMerge="1">
                  <a:txBody>
                    <a:bodyPr/>
                    <a:lstStyle/>
                    <a:p>
                      <a:pPr marL="0" marR="0">
                        <a:spcBef>
                          <a:spcPts val="0"/>
                        </a:spcBef>
                        <a:spcAft>
                          <a:spcPts val="0"/>
                        </a:spcAft>
                      </a:pPr>
                      <a:endParaRPr lang="en-US" sz="1200" dirty="0">
                        <a:latin typeface="Cambria"/>
                        <a:ea typeface="Cambria"/>
                        <a:cs typeface="Times New Roman"/>
                      </a:endParaRPr>
                    </a:p>
                  </a:txBody>
                  <a:tcPr marL="68580" marR="68580" marT="0" marB="0"/>
                </a:tc>
              </a:tr>
              <a:tr h="812800">
                <a:tc>
                  <a:txBody>
                    <a:bodyPr/>
                    <a:lstStyle/>
                    <a:p>
                      <a:pPr marL="0" marR="0">
                        <a:spcBef>
                          <a:spcPts val="0"/>
                        </a:spcBef>
                        <a:spcAft>
                          <a:spcPts val="0"/>
                        </a:spcAft>
                      </a:pPr>
                      <a:r>
                        <a:rPr lang="en-US" sz="1200" dirty="0"/>
                        <a:t>PPI/PAT</a:t>
                      </a:r>
                      <a:endParaRPr lang="x-none" sz="1200" dirty="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Sí</a:t>
                      </a:r>
                      <a:endParaRPr lang="x-none"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Sí</a:t>
                      </a:r>
                      <a:endParaRPr lang="x-none"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Tal vez</a:t>
                      </a:r>
                      <a:endParaRPr lang="x-none"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Sí</a:t>
                      </a:r>
                      <a:endParaRPr lang="x-none"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Sí</a:t>
                      </a:r>
                      <a:endParaRPr lang="x-none"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Sí</a:t>
                      </a:r>
                      <a:endParaRPr lang="x-none"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Sí</a:t>
                      </a:r>
                      <a:endParaRPr lang="x-none"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Sí</a:t>
                      </a:r>
                      <a:endParaRPr lang="x-none"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dirty="0"/>
                        <a:t>Alto</a:t>
                      </a:r>
                      <a:endParaRPr lang="x-none" sz="1200" dirty="0">
                        <a:solidFill>
                          <a:schemeClr val="tx1"/>
                        </a:solidFill>
                        <a:latin typeface="Cambria"/>
                        <a:ea typeface="Cambria"/>
                        <a:cs typeface="Times New Roman"/>
                      </a:endParaRPr>
                    </a:p>
                  </a:txBody>
                  <a:tcPr marL="68580" marR="68580" marT="0" marB="0"/>
                </a:tc>
              </a:tr>
              <a:tr h="812800">
                <a:tc>
                  <a:txBody>
                    <a:bodyPr/>
                    <a:lstStyle/>
                    <a:p>
                      <a:pPr marL="0" marR="0">
                        <a:spcBef>
                          <a:spcPts val="0"/>
                        </a:spcBef>
                        <a:spcAft>
                          <a:spcPts val="0"/>
                        </a:spcAft>
                      </a:pPr>
                      <a:r>
                        <a:rPr lang="en-US" sz="1200" dirty="0"/>
                        <a:t>Índice de seguridad alimentaria</a:t>
                      </a:r>
                      <a:endParaRPr lang="x-none" sz="1200" dirty="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Sí</a:t>
                      </a:r>
                      <a:endParaRPr lang="x-none"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Sí</a:t>
                      </a:r>
                      <a:endParaRPr lang="x-none"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Sí</a:t>
                      </a:r>
                      <a:endParaRPr lang="x-none"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Sí</a:t>
                      </a:r>
                      <a:endParaRPr lang="x-none"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dirty="0"/>
                        <a:t>Sí</a:t>
                      </a:r>
                      <a:endParaRPr lang="x-none" sz="1200" dirty="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Sí</a:t>
                      </a:r>
                      <a:endParaRPr lang="x-none"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Sí</a:t>
                      </a:r>
                      <a:endParaRPr lang="x-none"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Tal vez</a:t>
                      </a:r>
                      <a:endParaRPr lang="x-none"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dirty="0"/>
                        <a:t>Alto</a:t>
                      </a:r>
                      <a:endParaRPr lang="x-none" sz="1200" dirty="0">
                        <a:solidFill>
                          <a:schemeClr val="tx1"/>
                        </a:solidFill>
                        <a:latin typeface="Cambria"/>
                        <a:ea typeface="Cambria"/>
                        <a:cs typeface="Times New Roman"/>
                      </a:endParaRPr>
                    </a:p>
                  </a:txBody>
                  <a:tcPr marL="68580" marR="68580" marT="0" marB="0"/>
                </a:tc>
              </a:tr>
              <a:tr h="812800">
                <a:tc>
                  <a:txBody>
                    <a:bodyPr/>
                    <a:lstStyle/>
                    <a:p>
                      <a:pPr marL="0" marR="0">
                        <a:spcBef>
                          <a:spcPts val="0"/>
                        </a:spcBef>
                        <a:spcAft>
                          <a:spcPts val="0"/>
                        </a:spcAft>
                      </a:pPr>
                      <a:r>
                        <a:rPr lang="en-US" sz="1200" dirty="0"/>
                        <a:t>Uso de servicios de salud preventivos</a:t>
                      </a:r>
                      <a:endParaRPr lang="x-none" sz="1200" dirty="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Sí</a:t>
                      </a:r>
                      <a:endParaRPr lang="x-none"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Sí</a:t>
                      </a:r>
                      <a:endParaRPr lang="x-none"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Sí</a:t>
                      </a:r>
                      <a:endParaRPr lang="x-none"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Tal vez</a:t>
                      </a:r>
                      <a:endParaRPr lang="x-none"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Tal vez</a:t>
                      </a:r>
                      <a:endParaRPr lang="x-none"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Sí</a:t>
                      </a:r>
                      <a:endParaRPr lang="x-none"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Tal vez</a:t>
                      </a:r>
                      <a:endParaRPr lang="x-none"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Tal vez</a:t>
                      </a:r>
                      <a:endParaRPr lang="x-none"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dirty="0"/>
                        <a:t>Alto / Moderado</a:t>
                      </a:r>
                      <a:endParaRPr lang="x-none" sz="1200" dirty="0">
                        <a:solidFill>
                          <a:schemeClr val="tx1"/>
                        </a:solidFill>
                        <a:latin typeface="Cambria"/>
                        <a:ea typeface="Cambria"/>
                        <a:cs typeface="Times New Roman"/>
                      </a:endParaRPr>
                    </a:p>
                  </a:txBody>
                  <a:tcPr marL="68580" marR="68580" marT="0" marB="0"/>
                </a:tc>
              </a:tr>
              <a:tr h="812800">
                <a:tc>
                  <a:txBody>
                    <a:bodyPr/>
                    <a:lstStyle/>
                    <a:p>
                      <a:pPr marL="0" marR="0">
                        <a:spcBef>
                          <a:spcPts val="0"/>
                        </a:spcBef>
                        <a:spcAft>
                          <a:spcPts val="0"/>
                        </a:spcAft>
                      </a:pPr>
                      <a:r>
                        <a:rPr lang="en-US" sz="1200" dirty="0"/>
                        <a:t>Acceso a agua potable segura (MDG, 7)</a:t>
                      </a:r>
                      <a:endParaRPr lang="x-none" sz="1200" dirty="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Sí</a:t>
                      </a:r>
                      <a:endParaRPr lang="x-none"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Sí</a:t>
                      </a:r>
                      <a:endParaRPr lang="x-none"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Tal vez</a:t>
                      </a:r>
                      <a:endParaRPr lang="x-none"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Sí</a:t>
                      </a:r>
                      <a:endParaRPr lang="x-none"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Tal vez</a:t>
                      </a:r>
                      <a:endParaRPr lang="x-none"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Sí</a:t>
                      </a:r>
                      <a:endParaRPr lang="x-none"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Sí</a:t>
                      </a:r>
                      <a:endParaRPr lang="x-none"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Tal vez</a:t>
                      </a:r>
                      <a:endParaRPr lang="x-none"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dirty="0"/>
                        <a:t>Alto / Moderado</a:t>
                      </a:r>
                      <a:endParaRPr lang="x-none" sz="1200" dirty="0">
                        <a:solidFill>
                          <a:schemeClr val="tx1"/>
                        </a:solidFill>
                        <a:latin typeface="Cambria"/>
                        <a:ea typeface="Cambria"/>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143000"/>
          </a:xfrm>
        </p:spPr>
        <p:txBody>
          <a:bodyPr/>
          <a:lstStyle/>
          <a:p>
            <a:pPr algn="ctr"/>
            <a:r>
              <a:rPr lang="en-US" sz="4800" dirty="0" smtClean="0"/>
              <a:t>Socios actuales del piloto</a:t>
            </a:r>
            <a:endParaRPr lang="x-none" sz="4800" dirty="0"/>
          </a:p>
        </p:txBody>
      </p:sp>
      <p:graphicFrame>
        <p:nvGraphicFramePr>
          <p:cNvPr id="5" name="Content Placeholder 4"/>
          <p:cNvGraphicFramePr>
            <a:graphicFrameLocks noGrp="1"/>
          </p:cNvGraphicFramePr>
          <p:nvPr>
            <p:ph sz="half" idx="1"/>
          </p:nvPr>
        </p:nvGraphicFramePr>
        <p:xfrm>
          <a:off x="457198" y="1523998"/>
          <a:ext cx="8458201" cy="3977640"/>
        </p:xfrm>
        <a:graphic>
          <a:graphicData uri="http://schemas.openxmlformats.org/drawingml/2006/table">
            <a:tbl>
              <a:tblPr>
                <a:effectLst>
                  <a:outerShdw blurRad="50800" dist="38100" algn="l" rotWithShape="0">
                    <a:prstClr val="black">
                      <a:alpha val="40000"/>
                    </a:prstClr>
                  </a:outerShdw>
                </a:effectLst>
                <a:tableStyleId>{08FB837D-C827-4EFA-A057-4D05807E0F7C}</a:tableStyleId>
              </a:tblPr>
              <a:tblGrid>
                <a:gridCol w="2089673"/>
                <a:gridCol w="2174966"/>
                <a:gridCol w="2174966"/>
                <a:gridCol w="2018596"/>
              </a:tblGrid>
              <a:tr h="1295402">
                <a:tc>
                  <a:txBody>
                    <a:bodyPr/>
                    <a:lstStyle/>
                    <a:p>
                      <a:pPr marL="0" marR="0" algn="ctr">
                        <a:lnSpc>
                          <a:spcPct val="115000"/>
                        </a:lnSpc>
                        <a:spcBef>
                          <a:spcPts val="0"/>
                        </a:spcBef>
                        <a:spcAft>
                          <a:spcPts val="0"/>
                        </a:spcAft>
                      </a:pPr>
                      <a:r>
                        <a:rPr lang="en-US" sz="1800" dirty="0"/>
                        <a:t>Proveedor de servicios financieros</a:t>
                      </a:r>
                      <a:endParaRPr lang="x-none" sz="1800" dirty="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dirty="0"/>
                        <a:t>País</a:t>
                      </a:r>
                      <a:endParaRPr lang="x-none" sz="1800" dirty="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dirty="0"/>
                        <a:t>No. de clientes a quien presta servicio el PSF</a:t>
                      </a:r>
                      <a:endParaRPr lang="x-none" sz="1800" dirty="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dirty="0"/>
                        <a:t>No. de clientes que participan en la encuesta de indicadores de salud</a:t>
                      </a:r>
                      <a:endParaRPr lang="x-none" sz="1800" dirty="0">
                        <a:latin typeface="Calibri"/>
                        <a:ea typeface="Times New Roman"/>
                        <a:cs typeface="Times New Roman"/>
                      </a:endParaRPr>
                    </a:p>
                  </a:txBody>
                  <a:tcPr marL="68580" marR="68580" marT="0" marB="0"/>
                </a:tc>
              </a:tr>
              <a:tr h="600075">
                <a:tc>
                  <a:txBody>
                    <a:bodyPr/>
                    <a:lstStyle/>
                    <a:p>
                      <a:pPr marL="0" marR="0">
                        <a:lnSpc>
                          <a:spcPct val="115000"/>
                        </a:lnSpc>
                        <a:spcBef>
                          <a:spcPts val="0"/>
                        </a:spcBef>
                        <a:spcAft>
                          <a:spcPts val="0"/>
                        </a:spcAft>
                      </a:pPr>
                      <a:r>
                        <a:rPr lang="en-US" sz="1800"/>
                        <a:t>ADRA</a:t>
                      </a:r>
                      <a:endParaRPr lang="x-none" sz="180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Perú</a:t>
                      </a:r>
                      <a:endParaRPr lang="x-none" sz="180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17,039</a:t>
                      </a:r>
                      <a:endParaRPr lang="x-none" sz="180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95</a:t>
                      </a:r>
                      <a:endParaRPr lang="x-none" sz="1800">
                        <a:latin typeface="Calibri"/>
                        <a:ea typeface="Times New Roman"/>
                        <a:cs typeface="Times New Roman"/>
                      </a:endParaRPr>
                    </a:p>
                  </a:txBody>
                  <a:tcPr marL="68580" marR="68580" marT="0" marB="0"/>
                </a:tc>
              </a:tr>
              <a:tr h="600075">
                <a:tc>
                  <a:txBody>
                    <a:bodyPr/>
                    <a:lstStyle/>
                    <a:p>
                      <a:pPr marL="0" marR="0">
                        <a:lnSpc>
                          <a:spcPct val="115000"/>
                        </a:lnSpc>
                        <a:spcBef>
                          <a:spcPts val="0"/>
                        </a:spcBef>
                        <a:spcAft>
                          <a:spcPts val="0"/>
                        </a:spcAft>
                      </a:pPr>
                      <a:r>
                        <a:rPr lang="en-US" sz="1800" dirty="0" smtClean="0"/>
                        <a:t>CARD</a:t>
                      </a:r>
                      <a:endParaRPr lang="x-none" sz="1800" dirty="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Las Filipinas</a:t>
                      </a:r>
                      <a:endParaRPr lang="x-none" sz="180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1,828,052</a:t>
                      </a:r>
                      <a:endParaRPr lang="x-none" sz="180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472</a:t>
                      </a:r>
                      <a:endParaRPr lang="x-none" sz="1800">
                        <a:latin typeface="Calibri"/>
                        <a:ea typeface="Times New Roman"/>
                        <a:cs typeface="Times New Roman"/>
                      </a:endParaRPr>
                    </a:p>
                  </a:txBody>
                  <a:tcPr marL="68580" marR="68580" marT="0" marB="0"/>
                </a:tc>
              </a:tr>
              <a:tr h="600075">
                <a:tc>
                  <a:txBody>
                    <a:bodyPr/>
                    <a:lstStyle/>
                    <a:p>
                      <a:pPr marL="0" marR="0">
                        <a:lnSpc>
                          <a:spcPct val="115000"/>
                        </a:lnSpc>
                        <a:spcBef>
                          <a:spcPts val="0"/>
                        </a:spcBef>
                        <a:spcAft>
                          <a:spcPts val="0"/>
                        </a:spcAft>
                      </a:pPr>
                      <a:r>
                        <a:rPr lang="en-US" sz="1800" dirty="0" smtClean="0"/>
                        <a:t>ESAF</a:t>
                      </a:r>
                      <a:endParaRPr lang="x-none" sz="1800" dirty="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India</a:t>
                      </a:r>
                      <a:endParaRPr lang="x-none" sz="180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322,590</a:t>
                      </a:r>
                      <a:endParaRPr lang="x-none" sz="180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1,000 </a:t>
                      </a:r>
                      <a:endParaRPr lang="x-none" sz="1800">
                        <a:latin typeface="Calibri"/>
                        <a:ea typeface="Times New Roman"/>
                        <a:cs typeface="Times New Roman"/>
                      </a:endParaRPr>
                    </a:p>
                  </a:txBody>
                  <a:tcPr marL="68580" marR="68580" marT="0" marB="0"/>
                </a:tc>
              </a:tr>
              <a:tr h="600075">
                <a:tc>
                  <a:txBody>
                    <a:bodyPr/>
                    <a:lstStyle/>
                    <a:p>
                      <a:pPr marL="0" marR="0">
                        <a:lnSpc>
                          <a:spcPct val="115000"/>
                        </a:lnSpc>
                        <a:spcBef>
                          <a:spcPts val="0"/>
                        </a:spcBef>
                        <a:spcAft>
                          <a:spcPts val="0"/>
                        </a:spcAft>
                      </a:pPr>
                      <a:r>
                        <a:rPr lang="en-US" sz="1800" dirty="0" smtClean="0"/>
                        <a:t>Equitas</a:t>
                      </a:r>
                      <a:endParaRPr lang="x-none" sz="1800" dirty="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India</a:t>
                      </a:r>
                      <a:endParaRPr lang="x-none" sz="180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1,344,361</a:t>
                      </a:r>
                      <a:endParaRPr lang="x-none" sz="180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dirty="0"/>
                        <a:t>250 </a:t>
                      </a:r>
                      <a:endParaRPr lang="x-none" sz="1800" dirty="0">
                        <a:latin typeface="Calibri"/>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143000"/>
          </a:xfrm>
        </p:spPr>
        <p:txBody>
          <a:bodyPr/>
          <a:lstStyle/>
          <a:p>
            <a:pPr algn="ctr"/>
            <a:r>
              <a:rPr lang="en-US" sz="4800" dirty="0" smtClean="0"/>
              <a:t>Adaptaciones de la encuesta</a:t>
            </a:r>
            <a:endParaRPr lang="x-none" sz="4800" dirty="0"/>
          </a:p>
        </p:txBody>
      </p:sp>
      <p:sp>
        <p:nvSpPr>
          <p:cNvPr id="4" name="Content Placeholder 3"/>
          <p:cNvSpPr>
            <a:spLocks noGrp="1"/>
          </p:cNvSpPr>
          <p:nvPr>
            <p:ph sz="half" idx="1"/>
          </p:nvPr>
        </p:nvSpPr>
        <p:spPr>
          <a:xfrm>
            <a:off x="228600" y="1277958"/>
            <a:ext cx="8229600" cy="5464366"/>
          </a:xfrm>
        </p:spPr>
        <p:txBody>
          <a:bodyPr>
            <a:normAutofit lnSpcReduction="10000"/>
          </a:bodyPr>
          <a:lstStyle/>
          <a:p>
            <a:r>
              <a:rPr lang="en-US" sz="2000" b="1" dirty="0" smtClean="0"/>
              <a:t>Medición de la pobreza </a:t>
            </a:r>
            <a:r>
              <a:rPr lang="en-US" sz="2000" dirty="0" smtClean="0"/>
              <a:t>– Uso de PPI específicos para el país</a:t>
            </a:r>
          </a:p>
          <a:p>
            <a:r>
              <a:rPr lang="en-US" sz="2000" b="1" dirty="0" smtClean="0"/>
              <a:t>Seguridad alimentaria y nutrición </a:t>
            </a:r>
            <a:r>
              <a:rPr lang="en-US" sz="2000" dirty="0" smtClean="0"/>
              <a:t>–agregó un enfoque en los artículos alimenticios en India para reflejar un enfoque más fuerte en la nutrición. </a:t>
            </a:r>
          </a:p>
          <a:p>
            <a:r>
              <a:rPr lang="en-US" sz="2000" b="1" dirty="0" smtClean="0"/>
              <a:t>Cuidados de salud preventivos </a:t>
            </a:r>
            <a:r>
              <a:rPr lang="en-US" sz="2000" dirty="0" smtClean="0"/>
              <a:t>– se enfoca en los nacimientos institucionales en India; exámenes anuales y pruebas de Papanicolau en Perú; varios exámenes anuales en Las Filipinas y el uso de seguro de salud (PhilHealth)</a:t>
            </a:r>
          </a:p>
          <a:p>
            <a:r>
              <a:rPr lang="en-US" sz="2000" b="1" dirty="0" smtClean="0"/>
              <a:t>Cuidados de salud curativos: </a:t>
            </a:r>
            <a:r>
              <a:rPr lang="en-US" sz="2000" dirty="0" smtClean="0"/>
              <a:t>Preguntas iguales en los tres países -- abandono del tratamiento médico y compra de medicinas debido al costo</a:t>
            </a:r>
            <a:endParaRPr lang="x-none" sz="2000" b="1" dirty="0" smtClean="0"/>
          </a:p>
          <a:p>
            <a:r>
              <a:rPr lang="en-US" sz="2000" b="1" dirty="0" smtClean="0"/>
              <a:t>Agua y saneamiento</a:t>
            </a:r>
            <a:r>
              <a:rPr lang="en-US" sz="2000" dirty="0" smtClean="0"/>
              <a:t>– Se centra en defecar en lugares abiertos y tratar el agua para hacerla segura para beber en India; defecación en lugares abiertos, fuentes de agua y tratamiento de aguas en Perú; fuentes de agua y tratamiento de agua en las Filipinas.</a:t>
            </a:r>
          </a:p>
          <a:p>
            <a:r>
              <a:rPr lang="en-US" sz="2000" b="1" dirty="0" smtClean="0"/>
              <a:t>Actitudes: </a:t>
            </a:r>
            <a:r>
              <a:rPr lang="en-US" sz="2000" dirty="0" smtClean="0"/>
              <a:t>Solo se midieron en Perú y las Filipinas, se tiene acceso a niveles de confianza relacionados con la capacidad de cubrir los costos médicos futuros y buscar cuidado médico apropiado.</a:t>
            </a:r>
          </a:p>
          <a:p>
            <a:endParaRPr lang="x-none" sz="2000" dirty="0" smtClean="0"/>
          </a:p>
          <a:p>
            <a:endParaRPr lang="x-none"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airobi Training">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Urban">
      <a:majorFont>
        <a:latin typeface="Trebuchet MS"/>
        <a:ea typeface=""/>
        <a:cs typeface=""/>
        <a:font script="Jpan" typeface="ＭＳ ゴシック"/>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ＭＳ 明朝"/>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themeOverride>
</file>

<file path=docProps/app.xml><?xml version="1.0" encoding="utf-8"?>
<Properties xmlns="http://schemas.openxmlformats.org/officeDocument/2006/extended-properties" xmlns:vt="http://schemas.openxmlformats.org/officeDocument/2006/docPropsVTypes">
  <Template/>
  <TotalTime>34436</TotalTime>
  <Words>3543</Words>
  <Application>Microsoft Office PowerPoint</Application>
  <PresentationFormat>On-screen Show (4:3)</PresentationFormat>
  <Paragraphs>286</Paragraphs>
  <Slides>23</Slides>
  <Notes>18</Notes>
  <HiddenSlides>1</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Nairobi Training</vt:lpstr>
      <vt:lpstr>   Grupo de Trabajo de Resultados en Clientes  Seminario virtual 3:  Indicadores para medir los resultados de los clientes</vt:lpstr>
      <vt:lpstr>Agenda </vt:lpstr>
      <vt:lpstr>Resumen  </vt:lpstr>
      <vt:lpstr>Indicadores </vt:lpstr>
      <vt:lpstr> Proyecto de indicadores del desempeño de los resultados de clientes en salud    </vt:lpstr>
      <vt:lpstr>Teorías del cambio:  Salud mejorada</vt:lpstr>
      <vt:lpstr>Selección de indicadores de salud</vt:lpstr>
      <vt:lpstr>Socios actuales del piloto</vt:lpstr>
      <vt:lpstr>Adaptaciones de la encuesta</vt:lpstr>
      <vt:lpstr>Lecciones aprendidas</vt:lpstr>
      <vt:lpstr>Colaboración en los resultados en clientes</vt:lpstr>
      <vt:lpstr>La meta de nuestro trabajo con los resultados de clientes</vt:lpstr>
      <vt:lpstr>El método propuesto</vt:lpstr>
      <vt:lpstr>Lecciones de la revisión de los resultados de los clientes por el Grupo de Trabajo</vt:lpstr>
      <vt:lpstr>Métodos diferentes </vt:lpstr>
      <vt:lpstr>Diversos temas </vt:lpstr>
      <vt:lpstr>Algunas generalizaciones de la Fase I</vt:lpstr>
      <vt:lpstr>Una mirada más de cerca a los estudios de educación</vt:lpstr>
      <vt:lpstr>Fase 2: Identificación de indicadores potenciales para 7 tipos de resultados en clientes</vt:lpstr>
      <vt:lpstr>Fase 2: Resumen de indicadores</vt:lpstr>
      <vt:lpstr>Fase 2: Resumen de indicadores</vt:lpstr>
      <vt:lpstr>Discusión </vt:lpstr>
      <vt:lpstr>Gracias</vt:lpstr>
    </vt:vector>
  </TitlesOfParts>
  <Company>3Jump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cgerteiser</dc:creator>
  <cp:lastModifiedBy>James</cp:lastModifiedBy>
  <cp:revision>2105</cp:revision>
  <cp:lastPrinted>2012-07-30T14:56:40Z</cp:lastPrinted>
  <dcterms:created xsi:type="dcterms:W3CDTF">2011-01-26T00:06:24Z</dcterms:created>
  <dcterms:modified xsi:type="dcterms:W3CDTF">2015-07-29T02:17:23Z</dcterms:modified>
</cp:coreProperties>
</file>